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5"/>
  </p:notesMasterIdLst>
  <p:handoutMasterIdLst>
    <p:handoutMasterId r:id="rId16"/>
  </p:handoutMasterIdLst>
  <p:sldIdLst>
    <p:sldId id="256" r:id="rId2"/>
    <p:sldId id="291" r:id="rId3"/>
    <p:sldId id="292" r:id="rId4"/>
    <p:sldId id="280" r:id="rId5"/>
    <p:sldId id="282" r:id="rId6"/>
    <p:sldId id="281" r:id="rId7"/>
    <p:sldId id="283" r:id="rId8"/>
    <p:sldId id="284" r:id="rId9"/>
    <p:sldId id="287" r:id="rId10"/>
    <p:sldId id="288" r:id="rId11"/>
    <p:sldId id="285" r:id="rId12"/>
    <p:sldId id="286" r:id="rId13"/>
    <p:sldId id="29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
          <a:srgbClr val="FF0000"/>
        </p14:laserClr>
      </p:ext>
      <p:ext uri="{2FDB2607-1784-4EEB-B798-7EB5836EED8A}">
        <p14:showMediaCtrls xmlns:mc="http://schemas.openxmlformats.org/markup-compatibility/2006" xmlns:mv="urn:schemas-microsoft-com:mac:vml" xmlns:p14="http://schemas.microsoft.com/office/powerpoint/2010/main" xmlns="" val="1"/>
      </p:ext>
    </p:extLst>
  </p:showPr>
  <p:clrMru>
    <a:srgbClr val="A8CDF5"/>
    <a:srgbClr val="00529B"/>
    <a:srgbClr val="0800A2"/>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6391" autoAdjust="0"/>
  </p:normalViewPr>
  <p:slideViewPr>
    <p:cSldViewPr>
      <p:cViewPr varScale="1">
        <p:scale>
          <a:sx n="70" d="100"/>
          <a:sy n="70" d="100"/>
        </p:scale>
        <p:origin x="-55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B94A80-8D11-49A9-BE54-DA29822C7978}" type="datetimeFigureOut">
              <a:rPr lang="ru-RU" smtClean="0"/>
              <a:pPr/>
              <a:t>11.02.2017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E60FF3-96E2-4062-861B-3822DE705EC3}" type="slidenum">
              <a:rPr lang="ru-RU" smtClean="0"/>
              <a:pPr/>
              <a:t>‹#›</a:t>
            </a:fld>
            <a:endParaRPr lang="ru-RU"/>
          </a:p>
        </p:txBody>
      </p:sp>
    </p:spTree>
    <p:extLst>
      <p:ext uri="{BB962C8B-B14F-4D97-AF65-F5344CB8AC3E}">
        <p14:creationId xmlns:mc="http://schemas.openxmlformats.org/markup-compatibility/2006" xmlns:mv="urn:schemas-microsoft-com:mac:vml" xmlns:p14="http://schemas.microsoft.com/office/powerpoint/2010/main" xmlns="" val="2120855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8FEB5B-3E3E-4448-B688-F980E952817A}" type="datetimeFigureOut">
              <a:rPr lang="ru-RU" smtClean="0"/>
              <a:pPr/>
              <a:t>11.02.2017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D2508-0579-4E91-B93D-CCB167D1C9E0}" type="slidenum">
              <a:rPr lang="ru-RU" smtClean="0"/>
              <a:pPr/>
              <a:t>‹#›</a:t>
            </a:fld>
            <a:endParaRPr lang="ru-RU"/>
          </a:p>
        </p:txBody>
      </p:sp>
    </p:spTree>
    <p:extLst>
      <p:ext uri="{BB962C8B-B14F-4D97-AF65-F5344CB8AC3E}">
        <p14:creationId xmlns:mc="http://schemas.openxmlformats.org/markup-compatibility/2006" xmlns:mv="urn:schemas-microsoft-com:mac:vml" xmlns:p14="http://schemas.microsoft.com/office/powerpoint/2010/main" xmlns="" val="32401439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BCD2508-0579-4E91-B93D-CCB167D1C9E0}" type="slidenum">
              <a:rPr lang="ru-RU" smtClean="0"/>
              <a:pPr/>
              <a:t>5</a:t>
            </a:fld>
            <a:endParaRPr lang="ru-RU"/>
          </a:p>
        </p:txBody>
      </p:sp>
    </p:spTree>
    <p:extLst>
      <p:ext uri="{BB962C8B-B14F-4D97-AF65-F5344CB8AC3E}">
        <p14:creationId xmlns:mc="http://schemas.openxmlformats.org/markup-compatibility/2006" xmlns:mv="urn:schemas-microsoft-com:mac:vml" xmlns:p14="http://schemas.microsoft.com/office/powerpoint/2010/main" xmlns="" val="202831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FA5E682-D6A6-4F54-AFF9-57122BA3176B}" type="datetime1">
              <a:rPr lang="ru-RU" smtClean="0"/>
              <a:pPr/>
              <a:t>11.02.2017</a:t>
            </a:fld>
            <a:endParaRPr lang="ru-RU"/>
          </a:p>
        </p:txBody>
      </p:sp>
      <p:sp>
        <p:nvSpPr>
          <p:cNvPr id="5" name="Footer Placeholder 4"/>
          <p:cNvSpPr>
            <a:spLocks noGrp="1"/>
          </p:cNvSpPr>
          <p:nvPr>
            <p:ph type="ftr" sz="quarter" idx="11"/>
          </p:nvPr>
        </p:nvSpPr>
        <p:spPr/>
        <p:txBody>
          <a:bodyPr/>
          <a:lstStyle/>
          <a:p>
            <a:r>
              <a:rPr lang="en-GB" smtClean="0"/>
              <a:t>MOZHAISKY IP 2012                                                                      www.mozhaisky.com</a:t>
            </a:r>
            <a:endParaRPr lang="ru-RU"/>
          </a:p>
        </p:txBody>
      </p:sp>
      <p:sp>
        <p:nvSpPr>
          <p:cNvPr id="6" name="Slide Number Placeholder 5"/>
          <p:cNvSpPr>
            <a:spLocks noGrp="1"/>
          </p:cNvSpPr>
          <p:nvPr>
            <p:ph type="sldNum" sz="quarter" idx="12"/>
          </p:nvPr>
        </p:nvSpPr>
        <p:spPr/>
        <p:txBody>
          <a:bodyPr/>
          <a:lstStyle/>
          <a:p>
            <a:fld id="{4C88B318-C73E-4A5C-9505-E816391163C7}"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90846E9-38A9-4DE4-B10D-F7E714F2DB61}" type="datetime1">
              <a:rPr lang="ru-RU" smtClean="0"/>
              <a:pPr/>
              <a:t>11.02.2017</a:t>
            </a:fld>
            <a:endParaRPr lang="ru-RU"/>
          </a:p>
        </p:txBody>
      </p:sp>
      <p:sp>
        <p:nvSpPr>
          <p:cNvPr id="5" name="Footer Placeholder 4"/>
          <p:cNvSpPr>
            <a:spLocks noGrp="1"/>
          </p:cNvSpPr>
          <p:nvPr>
            <p:ph type="ftr" sz="quarter" idx="11"/>
          </p:nvPr>
        </p:nvSpPr>
        <p:spPr/>
        <p:txBody>
          <a:bodyPr/>
          <a:lstStyle/>
          <a:p>
            <a:r>
              <a:rPr lang="en-GB" smtClean="0"/>
              <a:t>MOZHAISKY IP 2012                                                                      www.mozhaisky.com</a:t>
            </a:r>
            <a:endParaRPr lang="ru-RU"/>
          </a:p>
        </p:txBody>
      </p:sp>
      <p:sp>
        <p:nvSpPr>
          <p:cNvPr id="6" name="Slide Number Placeholder 5"/>
          <p:cNvSpPr>
            <a:spLocks noGrp="1"/>
          </p:cNvSpPr>
          <p:nvPr>
            <p:ph type="sldNum" sz="quarter" idx="12"/>
          </p:nvPr>
        </p:nvSpPr>
        <p:spPr/>
        <p:txBody>
          <a:bodyPr/>
          <a:lstStyle/>
          <a:p>
            <a:fld id="{4C88B318-C73E-4A5C-9505-E816391163C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DD02F48-D2D5-4C80-818B-6B8373AC6383}" type="datetime1">
              <a:rPr lang="ru-RU" smtClean="0"/>
              <a:pPr/>
              <a:t>11.02.2017</a:t>
            </a:fld>
            <a:endParaRPr lang="ru-RU"/>
          </a:p>
        </p:txBody>
      </p:sp>
      <p:sp>
        <p:nvSpPr>
          <p:cNvPr id="5" name="Footer Placeholder 4"/>
          <p:cNvSpPr>
            <a:spLocks noGrp="1"/>
          </p:cNvSpPr>
          <p:nvPr>
            <p:ph type="ftr" sz="quarter" idx="11"/>
          </p:nvPr>
        </p:nvSpPr>
        <p:spPr/>
        <p:txBody>
          <a:bodyPr/>
          <a:lstStyle/>
          <a:p>
            <a:r>
              <a:rPr lang="en-GB" smtClean="0"/>
              <a:t>MOZHAISKY IP 2012                                                                      www.mozhaisky.com</a:t>
            </a:r>
            <a:endParaRPr lang="ru-RU"/>
          </a:p>
        </p:txBody>
      </p:sp>
      <p:sp>
        <p:nvSpPr>
          <p:cNvPr id="6" name="Slide Number Placeholder 5"/>
          <p:cNvSpPr>
            <a:spLocks noGrp="1"/>
          </p:cNvSpPr>
          <p:nvPr>
            <p:ph type="sldNum" sz="quarter" idx="12"/>
          </p:nvPr>
        </p:nvSpPr>
        <p:spPr/>
        <p:txBody>
          <a:bodyPr/>
          <a:lstStyle/>
          <a:p>
            <a:fld id="{4C88B318-C73E-4A5C-9505-E816391163C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1540285-4E16-480D-A09A-26972FC2701A}" type="datetime1">
              <a:rPr lang="ru-RU" smtClean="0"/>
              <a:pPr/>
              <a:t>11.02.2017</a:t>
            </a:fld>
            <a:endParaRPr lang="ru-RU"/>
          </a:p>
        </p:txBody>
      </p:sp>
      <p:sp>
        <p:nvSpPr>
          <p:cNvPr id="5" name="Footer Placeholder 4"/>
          <p:cNvSpPr>
            <a:spLocks noGrp="1"/>
          </p:cNvSpPr>
          <p:nvPr>
            <p:ph type="ftr" sz="quarter" idx="11"/>
          </p:nvPr>
        </p:nvSpPr>
        <p:spPr/>
        <p:txBody>
          <a:bodyPr/>
          <a:lstStyle/>
          <a:p>
            <a:r>
              <a:rPr lang="en-GB" smtClean="0"/>
              <a:t>MOZHAISKY IP 2012                                                                      www.mozhaisky.com</a:t>
            </a:r>
            <a:endParaRPr lang="ru-RU"/>
          </a:p>
        </p:txBody>
      </p:sp>
      <p:sp>
        <p:nvSpPr>
          <p:cNvPr id="6" name="Slide Number Placeholder 5"/>
          <p:cNvSpPr>
            <a:spLocks noGrp="1"/>
          </p:cNvSpPr>
          <p:nvPr>
            <p:ph type="sldNum" sz="quarter" idx="12"/>
          </p:nvPr>
        </p:nvSpPr>
        <p:spPr/>
        <p:txBody>
          <a:bodyPr/>
          <a:lstStyle/>
          <a:p>
            <a:fld id="{4C88B318-C73E-4A5C-9505-E816391163C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F54B94-0E6A-402E-B4F4-0FBE89AC8171}" type="datetime1">
              <a:rPr lang="ru-RU" smtClean="0"/>
              <a:pPr/>
              <a:t>11.02.2017</a:t>
            </a:fld>
            <a:endParaRPr lang="ru-RU"/>
          </a:p>
        </p:txBody>
      </p:sp>
      <p:sp>
        <p:nvSpPr>
          <p:cNvPr id="5" name="Footer Placeholder 4"/>
          <p:cNvSpPr>
            <a:spLocks noGrp="1"/>
          </p:cNvSpPr>
          <p:nvPr>
            <p:ph type="ftr" sz="quarter" idx="11"/>
          </p:nvPr>
        </p:nvSpPr>
        <p:spPr/>
        <p:txBody>
          <a:bodyPr/>
          <a:lstStyle/>
          <a:p>
            <a:r>
              <a:rPr lang="en-GB" smtClean="0"/>
              <a:t>MOZHAISKY IP 2012                                                                      www.mozhaisky.com</a:t>
            </a:r>
            <a:endParaRPr lang="ru-RU"/>
          </a:p>
        </p:txBody>
      </p:sp>
      <p:sp>
        <p:nvSpPr>
          <p:cNvPr id="6" name="Slide Number Placeholder 5"/>
          <p:cNvSpPr>
            <a:spLocks noGrp="1"/>
          </p:cNvSpPr>
          <p:nvPr>
            <p:ph type="sldNum" sz="quarter" idx="12"/>
          </p:nvPr>
        </p:nvSpPr>
        <p:spPr/>
        <p:txBody>
          <a:bodyPr/>
          <a:lstStyle/>
          <a:p>
            <a:fld id="{4C88B318-C73E-4A5C-9505-E816391163C7}"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AEC655DD-5F42-41C1-B062-64E174864C8A}" type="datetime1">
              <a:rPr lang="ru-RU" smtClean="0"/>
              <a:pPr/>
              <a:t>11.02.2017</a:t>
            </a:fld>
            <a:endParaRPr lang="ru-RU"/>
          </a:p>
        </p:txBody>
      </p:sp>
      <p:sp>
        <p:nvSpPr>
          <p:cNvPr id="6" name="Footer Placeholder 5"/>
          <p:cNvSpPr>
            <a:spLocks noGrp="1"/>
          </p:cNvSpPr>
          <p:nvPr>
            <p:ph type="ftr" sz="quarter" idx="11"/>
          </p:nvPr>
        </p:nvSpPr>
        <p:spPr/>
        <p:txBody>
          <a:bodyPr/>
          <a:lstStyle/>
          <a:p>
            <a:r>
              <a:rPr lang="en-GB" smtClean="0"/>
              <a:t>MOZHAISKY IP 2012                                                                      www.mozhaisky.com</a:t>
            </a:r>
            <a:endParaRPr lang="ru-RU"/>
          </a:p>
        </p:txBody>
      </p:sp>
      <p:sp>
        <p:nvSpPr>
          <p:cNvPr id="7" name="Slide Number Placeholder 6"/>
          <p:cNvSpPr>
            <a:spLocks noGrp="1"/>
          </p:cNvSpPr>
          <p:nvPr>
            <p:ph type="sldNum" sz="quarter" idx="12"/>
          </p:nvPr>
        </p:nvSpPr>
        <p:spPr/>
        <p:txBody>
          <a:bodyPr/>
          <a:lstStyle/>
          <a:p>
            <a:fld id="{4C88B318-C73E-4A5C-9505-E816391163C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D62C3B95-73E7-4998-91D2-F75C44939DBB}" type="datetime1">
              <a:rPr lang="ru-RU" smtClean="0"/>
              <a:pPr/>
              <a:t>11.02.2017</a:t>
            </a:fld>
            <a:endParaRPr lang="ru-RU"/>
          </a:p>
        </p:txBody>
      </p:sp>
      <p:sp>
        <p:nvSpPr>
          <p:cNvPr id="8" name="Footer Placeholder 7"/>
          <p:cNvSpPr>
            <a:spLocks noGrp="1"/>
          </p:cNvSpPr>
          <p:nvPr>
            <p:ph type="ftr" sz="quarter" idx="11"/>
          </p:nvPr>
        </p:nvSpPr>
        <p:spPr/>
        <p:txBody>
          <a:bodyPr/>
          <a:lstStyle/>
          <a:p>
            <a:r>
              <a:rPr lang="en-GB" smtClean="0"/>
              <a:t>MOZHAISKY IP 2012                                                                      www.mozhaisky.com</a:t>
            </a:r>
            <a:endParaRPr lang="ru-RU"/>
          </a:p>
        </p:txBody>
      </p:sp>
      <p:sp>
        <p:nvSpPr>
          <p:cNvPr id="9" name="Slide Number Placeholder 8"/>
          <p:cNvSpPr>
            <a:spLocks noGrp="1"/>
          </p:cNvSpPr>
          <p:nvPr>
            <p:ph type="sldNum" sz="quarter" idx="12"/>
          </p:nvPr>
        </p:nvSpPr>
        <p:spPr/>
        <p:txBody>
          <a:bodyPr/>
          <a:lstStyle/>
          <a:p>
            <a:fld id="{4C88B318-C73E-4A5C-9505-E816391163C7}"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2C21F8E-45D8-4B74-99BC-7C1097C40B17}" type="datetime1">
              <a:rPr lang="ru-RU" smtClean="0"/>
              <a:pPr/>
              <a:t>11.02.2017</a:t>
            </a:fld>
            <a:endParaRPr lang="ru-RU"/>
          </a:p>
        </p:txBody>
      </p:sp>
      <p:sp>
        <p:nvSpPr>
          <p:cNvPr id="4" name="Footer Placeholder 3"/>
          <p:cNvSpPr>
            <a:spLocks noGrp="1"/>
          </p:cNvSpPr>
          <p:nvPr>
            <p:ph type="ftr" sz="quarter" idx="11"/>
          </p:nvPr>
        </p:nvSpPr>
        <p:spPr/>
        <p:txBody>
          <a:bodyPr/>
          <a:lstStyle/>
          <a:p>
            <a:r>
              <a:rPr lang="en-GB" smtClean="0"/>
              <a:t>MOZHAISKY IP 2012                                                                      www.mozhaisky.com</a:t>
            </a:r>
            <a:endParaRPr lang="ru-RU"/>
          </a:p>
        </p:txBody>
      </p:sp>
      <p:sp>
        <p:nvSpPr>
          <p:cNvPr id="5" name="Slide Number Placeholder 4"/>
          <p:cNvSpPr>
            <a:spLocks noGrp="1"/>
          </p:cNvSpPr>
          <p:nvPr>
            <p:ph type="sldNum" sz="quarter" idx="12"/>
          </p:nvPr>
        </p:nvSpPr>
        <p:spPr/>
        <p:txBody>
          <a:bodyPr/>
          <a:lstStyle/>
          <a:p>
            <a:fld id="{4C88B318-C73E-4A5C-9505-E816391163C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935E4-82EC-4B33-9140-D2C40E0A476D}" type="datetime1">
              <a:rPr lang="ru-RU" smtClean="0"/>
              <a:pPr/>
              <a:t>11.02.2017</a:t>
            </a:fld>
            <a:endParaRPr lang="ru-RU"/>
          </a:p>
        </p:txBody>
      </p:sp>
      <p:sp>
        <p:nvSpPr>
          <p:cNvPr id="3" name="Footer Placeholder 2"/>
          <p:cNvSpPr>
            <a:spLocks noGrp="1"/>
          </p:cNvSpPr>
          <p:nvPr>
            <p:ph type="ftr" sz="quarter" idx="11"/>
          </p:nvPr>
        </p:nvSpPr>
        <p:spPr/>
        <p:txBody>
          <a:bodyPr/>
          <a:lstStyle/>
          <a:p>
            <a:r>
              <a:rPr lang="en-GB" smtClean="0"/>
              <a:t>MOZHAISKY IP 2012                                                                      www.mozhaisky.com</a:t>
            </a:r>
            <a:endParaRPr lang="ru-RU"/>
          </a:p>
        </p:txBody>
      </p:sp>
      <p:sp>
        <p:nvSpPr>
          <p:cNvPr id="4" name="Slide Number Placeholder 3"/>
          <p:cNvSpPr>
            <a:spLocks noGrp="1"/>
          </p:cNvSpPr>
          <p:nvPr>
            <p:ph type="sldNum" sz="quarter" idx="12"/>
          </p:nvPr>
        </p:nvSpPr>
        <p:spPr/>
        <p:txBody>
          <a:bodyPr/>
          <a:lstStyle/>
          <a:p>
            <a:fld id="{4C88B318-C73E-4A5C-9505-E816391163C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E2AAAA-4707-49C5-A5DE-BE472FCDB11E}" type="datetime1">
              <a:rPr lang="ru-RU" smtClean="0"/>
              <a:pPr/>
              <a:t>11.02.2017</a:t>
            </a:fld>
            <a:endParaRPr lang="ru-RU"/>
          </a:p>
        </p:txBody>
      </p:sp>
      <p:sp>
        <p:nvSpPr>
          <p:cNvPr id="6" name="Footer Placeholder 5"/>
          <p:cNvSpPr>
            <a:spLocks noGrp="1"/>
          </p:cNvSpPr>
          <p:nvPr>
            <p:ph type="ftr" sz="quarter" idx="11"/>
          </p:nvPr>
        </p:nvSpPr>
        <p:spPr/>
        <p:txBody>
          <a:bodyPr/>
          <a:lstStyle/>
          <a:p>
            <a:r>
              <a:rPr lang="en-GB" smtClean="0"/>
              <a:t>MOZHAISKY IP 2012                                                                      www.mozhaisky.com</a:t>
            </a:r>
            <a:endParaRPr lang="ru-RU"/>
          </a:p>
        </p:txBody>
      </p:sp>
      <p:sp>
        <p:nvSpPr>
          <p:cNvPr id="7" name="Slide Number Placeholder 6"/>
          <p:cNvSpPr>
            <a:spLocks noGrp="1"/>
          </p:cNvSpPr>
          <p:nvPr>
            <p:ph type="sldNum" sz="quarter" idx="12"/>
          </p:nvPr>
        </p:nvSpPr>
        <p:spPr/>
        <p:txBody>
          <a:bodyPr/>
          <a:lstStyle/>
          <a:p>
            <a:fld id="{4C88B318-C73E-4A5C-9505-E816391163C7}"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2E0CDB4-41EE-48BD-B949-411C3B6D8BEF}" type="datetime1">
              <a:rPr lang="ru-RU" smtClean="0"/>
              <a:pPr/>
              <a:t>11.02.2017</a:t>
            </a:fld>
            <a:endParaRPr lang="ru-RU"/>
          </a:p>
        </p:txBody>
      </p:sp>
      <p:sp>
        <p:nvSpPr>
          <p:cNvPr id="6" name="Footer Placeholder 5"/>
          <p:cNvSpPr>
            <a:spLocks noGrp="1"/>
          </p:cNvSpPr>
          <p:nvPr>
            <p:ph type="ftr" sz="quarter" idx="11"/>
          </p:nvPr>
        </p:nvSpPr>
        <p:spPr/>
        <p:txBody>
          <a:bodyPr/>
          <a:lstStyle/>
          <a:p>
            <a:r>
              <a:rPr lang="en-GB" smtClean="0"/>
              <a:t>MOZHAISKY IP 2012                                                                      www.mozhaisky.com</a:t>
            </a:r>
            <a:endParaRPr lang="ru-RU"/>
          </a:p>
        </p:txBody>
      </p:sp>
      <p:sp>
        <p:nvSpPr>
          <p:cNvPr id="7" name="Slide Number Placeholder 6"/>
          <p:cNvSpPr>
            <a:spLocks noGrp="1"/>
          </p:cNvSpPr>
          <p:nvPr>
            <p:ph type="sldNum" sz="quarter" idx="12"/>
          </p:nvPr>
        </p:nvSpPr>
        <p:spPr/>
        <p:txBody>
          <a:bodyPr/>
          <a:lstStyle/>
          <a:p>
            <a:fld id="{4C88B318-C73E-4A5C-9505-E816391163C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B0D7483-5F7D-4838-86C6-56ADEE0C3AA2}" type="datetime1">
              <a:rPr lang="ru-RU" smtClean="0"/>
              <a:pPr/>
              <a:t>11.02.2017</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GB" smtClean="0"/>
              <a:t>MOZHAISKY IP 2012                                                                      www.mozhaisky.com</a:t>
            </a:r>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C88B318-C73E-4A5C-9505-E816391163C7}"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Microsoft_Office_PowerPoint_97-2003_Presentation1.ppt"/></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580" y="404664"/>
            <a:ext cx="7524836" cy="3528392"/>
          </a:xfrm>
        </p:spPr>
        <p:txBody>
          <a:bodyPr>
            <a:normAutofit/>
          </a:bodyPr>
          <a:lstStyle/>
          <a:p>
            <a:pPr algn="ctr">
              <a:lnSpc>
                <a:spcPct val="150000"/>
              </a:lnSpc>
              <a:spcAft>
                <a:spcPts val="6600"/>
              </a:spcAft>
            </a:pPr>
            <a:r>
              <a:rPr lang="en-US" sz="4400" dirty="0" smtClean="0">
                <a:solidFill>
                  <a:schemeClr val="tx1"/>
                </a:solidFill>
              </a:rPr>
              <a:t>INVENTOR VS PATENT ATTORNEY: </a:t>
            </a:r>
            <a:r>
              <a:rPr lang="en-US" sz="8000" dirty="0" smtClean="0">
                <a:solidFill>
                  <a:schemeClr val="tx1"/>
                </a:solidFill>
              </a:rPr>
              <a:t>CREATIVITY</a:t>
            </a:r>
            <a:endParaRPr lang="ru-RU" sz="8000" dirty="0">
              <a:solidFill>
                <a:schemeClr val="tx1"/>
              </a:solidFill>
            </a:endParaRPr>
          </a:p>
        </p:txBody>
      </p:sp>
      <p:pic>
        <p:nvPicPr>
          <p:cNvPr id="6" name="Рисунок 5"/>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788024" y="5265204"/>
            <a:ext cx="3553806" cy="1296144"/>
          </a:xfrm>
          <a:prstGeom prst="rect">
            <a:avLst/>
          </a:prstGeom>
        </p:spPr>
      </p:pic>
      <p:graphicFrame>
        <p:nvGraphicFramePr>
          <p:cNvPr id="1026" name="Object 2"/>
          <p:cNvGraphicFramePr>
            <a:graphicFrameLocks noChangeAspect="1"/>
          </p:cNvGraphicFramePr>
          <p:nvPr/>
        </p:nvGraphicFramePr>
        <p:xfrm>
          <a:off x="133412" y="0"/>
          <a:ext cx="9010588" cy="6858000"/>
        </p:xfrm>
        <a:graphic>
          <a:graphicData uri="http://schemas.openxmlformats.org/presentationml/2006/ole">
            <p:oleObj spid="_x0000_s1026" name="Presentation" r:id="rId4" imgW="4570340" imgH="3427555" progId="PowerPoint.Show.8">
              <p:embed/>
            </p:oleObj>
          </a:graphicData>
        </a:graphic>
      </p:graphicFrame>
    </p:spTree>
    <p:extLst>
      <p:ext uri="{BB962C8B-B14F-4D97-AF65-F5344CB8AC3E}">
        <p14:creationId xmlns:mc="http://schemas.openxmlformats.org/markup-compatibility/2006" xmlns:mv="urn:schemas-microsoft-com:mac:vml" xmlns:p14="http://schemas.microsoft.com/office/powerpoint/2010/main" xmlns="" val="1712246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GB" dirty="0" smtClean="0"/>
              <a:t>MOZHAISKY IP 2017                                                                     </a:t>
            </a:r>
            <a:r>
              <a:rPr lang="en-GB" dirty="0" err="1" smtClean="0"/>
              <a:t>www.mozhaisky.com</a:t>
            </a:r>
            <a:endParaRPr lang="ru-RU" dirty="0"/>
          </a:p>
        </p:txBody>
      </p:sp>
      <p:pic>
        <p:nvPicPr>
          <p:cNvPr id="3" name="Рисунок 2"/>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2087724" y="908720"/>
            <a:ext cx="4678680" cy="467868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3972248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GB" dirty="0" smtClean="0"/>
              <a:t>MOZHAISKY IP 2017                                                                      </a:t>
            </a:r>
            <a:r>
              <a:rPr lang="en-GB" dirty="0" err="1" smtClean="0"/>
              <a:t>www.mozhaisky.com</a:t>
            </a:r>
            <a:endParaRPr lang="ru-RU" dirty="0"/>
          </a:p>
        </p:txBody>
      </p:sp>
      <p:sp>
        <p:nvSpPr>
          <p:cNvPr id="3" name="Прямоугольник 2"/>
          <p:cNvSpPr/>
          <p:nvPr/>
        </p:nvSpPr>
        <p:spPr>
          <a:xfrm>
            <a:off x="761999" y="1914740"/>
            <a:ext cx="7302389" cy="3213187"/>
          </a:xfrm>
          <a:prstGeom prst="rect">
            <a:avLst/>
          </a:prstGeom>
        </p:spPr>
        <p:txBody>
          <a:bodyPr wrap="square">
            <a:spAutoFit/>
          </a:bodyPr>
          <a:lstStyle/>
          <a:p>
            <a:pPr indent="450215">
              <a:lnSpc>
                <a:spcPct val="115000"/>
              </a:lnSpc>
              <a:spcAft>
                <a:spcPts val="0"/>
              </a:spcAft>
            </a:pPr>
            <a:r>
              <a:rPr lang="en-US" sz="2400" dirty="0">
                <a:latin typeface="Calibri" panose="020F0502020204030204" pitchFamily="34" charset="0"/>
                <a:ea typeface="SimSun" panose="02010600030101010101" pitchFamily="2" charset="-122"/>
                <a:cs typeface="Calibri" panose="020F0502020204030204" pitchFamily="34" charset="0"/>
              </a:rPr>
              <a:t>1. A set of flanged panels, wherein each of the panels has a side </a:t>
            </a:r>
            <a:r>
              <a:rPr lang="en-US" sz="2400" dirty="0" err="1">
                <a:latin typeface="Calibri" panose="020F0502020204030204" pitchFamily="34" charset="0"/>
                <a:ea typeface="SimSun" panose="02010600030101010101" pitchFamily="2" charset="-122"/>
                <a:cs typeface="Calibri" panose="020F0502020204030204" pitchFamily="34" charset="0"/>
              </a:rPr>
              <a:t>matable</a:t>
            </a:r>
            <a:r>
              <a:rPr lang="en-US" sz="2400" dirty="0">
                <a:latin typeface="Calibri" panose="020F0502020204030204" pitchFamily="34" charset="0"/>
                <a:ea typeface="SimSun" panose="02010600030101010101" pitchFamily="2" charset="-122"/>
                <a:cs typeface="Calibri" panose="020F0502020204030204" pitchFamily="34" charset="0"/>
              </a:rPr>
              <a:t> with a side of another panel,</a:t>
            </a:r>
            <a:endParaRPr lang="ru-RU" sz="2400" dirty="0">
              <a:latin typeface="Calibri" panose="020F0502020204030204" pitchFamily="34" charset="0"/>
              <a:ea typeface="SimSun" panose="02010600030101010101" pitchFamily="2" charset="-122"/>
              <a:cs typeface="Calibri" panose="020F0502020204030204" pitchFamily="34" charset="0"/>
            </a:endParaRPr>
          </a:p>
          <a:p>
            <a:pPr indent="450215">
              <a:lnSpc>
                <a:spcPct val="115000"/>
              </a:lnSpc>
              <a:spcAft>
                <a:spcPts val="0"/>
              </a:spcAft>
            </a:pPr>
            <a:r>
              <a:rPr lang="en-US" sz="2400" dirty="0">
                <a:latin typeface="Calibri" panose="020F0502020204030204" pitchFamily="34" charset="0"/>
                <a:ea typeface="SimSun" panose="02010600030101010101" pitchFamily="2" charset="-122"/>
                <a:cs typeface="Calibri" panose="020F0502020204030204" pitchFamily="34" charset="0"/>
              </a:rPr>
              <a:t>characterized in that,</a:t>
            </a:r>
            <a:endParaRPr lang="ru-RU" sz="2400" dirty="0">
              <a:latin typeface="Calibri" panose="020F0502020204030204" pitchFamily="34" charset="0"/>
              <a:ea typeface="SimSun" panose="02010600030101010101" pitchFamily="2" charset="-122"/>
              <a:cs typeface="Calibri" panose="020F0502020204030204" pitchFamily="34" charset="0"/>
            </a:endParaRPr>
          </a:p>
          <a:p>
            <a:r>
              <a:rPr lang="en-US" sz="2400" dirty="0">
                <a:latin typeface="Calibri" panose="020F0502020204030204" pitchFamily="34" charset="0"/>
                <a:ea typeface="SimSun" panose="02010600030101010101" pitchFamily="2" charset="-122"/>
                <a:cs typeface="Calibri" panose="020F0502020204030204" pitchFamily="34" charset="0"/>
              </a:rPr>
              <a:t>the mating side of one panel is shorter than a mating side of the other panel, so that the panel having the shorter mating side can be tilted at an angle with respect to the panel having the longer mating side and fitted between the flanges thereof.</a:t>
            </a:r>
            <a:endParaRPr lang="ru-RU" sz="2400" dirty="0">
              <a:latin typeface="Calibri" panose="020F0502020204030204" pitchFamily="34" charset="0"/>
              <a:cs typeface="Calibri" panose="020F050202020403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2433254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GB" dirty="0" smtClean="0"/>
              <a:t>MOZHAISKY IP 2017                                                                      </a:t>
            </a:r>
            <a:r>
              <a:rPr lang="en-GB" dirty="0" err="1" smtClean="0"/>
              <a:t>www.mozhaisky.com</a:t>
            </a:r>
            <a:endParaRPr lang="ru-RU" dirty="0"/>
          </a:p>
        </p:txBody>
      </p:sp>
      <p:sp>
        <p:nvSpPr>
          <p:cNvPr id="3" name="Прямоугольник 2"/>
          <p:cNvSpPr/>
          <p:nvPr/>
        </p:nvSpPr>
        <p:spPr>
          <a:xfrm>
            <a:off x="761998" y="1152993"/>
            <a:ext cx="7734437" cy="4739439"/>
          </a:xfrm>
          <a:prstGeom prst="rect">
            <a:avLst/>
          </a:prstGeom>
        </p:spPr>
        <p:txBody>
          <a:bodyPr wrap="square">
            <a:spAutoFit/>
          </a:bodyPr>
          <a:lstStyle/>
          <a:p>
            <a:pPr indent="450215">
              <a:lnSpc>
                <a:spcPct val="115000"/>
              </a:lnSpc>
              <a:spcAft>
                <a:spcPts val="0"/>
              </a:spcAft>
            </a:pPr>
            <a:r>
              <a:rPr lang="en-US" sz="2400" dirty="0">
                <a:latin typeface="Calibri" panose="020F0502020204030204" pitchFamily="34" charset="0"/>
                <a:ea typeface="SimSun" panose="02010600030101010101" pitchFamily="2" charset="-122"/>
                <a:cs typeface="Calibri" panose="020F0502020204030204" pitchFamily="34" charset="0"/>
              </a:rPr>
              <a:t>6. A collapsible modular building structure comprising walls and a roof, the walls and the roof further comprising flanged panels, wherein each of the panels has sides </a:t>
            </a:r>
            <a:r>
              <a:rPr lang="en-US" sz="2400" dirty="0" err="1">
                <a:latin typeface="Calibri" panose="020F0502020204030204" pitchFamily="34" charset="0"/>
                <a:ea typeface="SimSun" panose="02010600030101010101" pitchFamily="2" charset="-122"/>
                <a:cs typeface="Calibri" panose="020F0502020204030204" pitchFamily="34" charset="0"/>
              </a:rPr>
              <a:t>matable</a:t>
            </a:r>
            <a:r>
              <a:rPr lang="en-US" sz="2400" dirty="0">
                <a:latin typeface="Calibri" panose="020F0502020204030204" pitchFamily="34" charset="0"/>
                <a:ea typeface="SimSun" panose="02010600030101010101" pitchFamily="2" charset="-122"/>
                <a:cs typeface="Calibri" panose="020F0502020204030204" pitchFamily="34" charset="0"/>
              </a:rPr>
              <a:t> with sides of adjacent panels,</a:t>
            </a:r>
            <a:endParaRPr lang="ru-RU" sz="2400" dirty="0">
              <a:latin typeface="Calibri" panose="020F0502020204030204" pitchFamily="34" charset="0"/>
              <a:ea typeface="SimSun" panose="02010600030101010101" pitchFamily="2" charset="-122"/>
              <a:cs typeface="Calibri" panose="020F0502020204030204" pitchFamily="34" charset="0"/>
            </a:endParaRPr>
          </a:p>
          <a:p>
            <a:pPr indent="450215">
              <a:lnSpc>
                <a:spcPct val="115000"/>
              </a:lnSpc>
              <a:spcAft>
                <a:spcPts val="0"/>
              </a:spcAft>
            </a:pPr>
            <a:r>
              <a:rPr lang="en-US" sz="2400" dirty="0">
                <a:latin typeface="Calibri" panose="020F0502020204030204" pitchFamily="34" charset="0"/>
                <a:ea typeface="SimSun" panose="02010600030101010101" pitchFamily="2" charset="-122"/>
                <a:cs typeface="Calibri" panose="020F0502020204030204" pitchFamily="34" charset="0"/>
              </a:rPr>
              <a:t>characterized in that,</a:t>
            </a:r>
            <a:endParaRPr lang="ru-RU" sz="2400" dirty="0">
              <a:latin typeface="Calibri" panose="020F0502020204030204" pitchFamily="34" charset="0"/>
              <a:ea typeface="SimSun" panose="02010600030101010101" pitchFamily="2" charset="-122"/>
              <a:cs typeface="Calibri" panose="020F0502020204030204" pitchFamily="34" charset="0"/>
            </a:endParaRPr>
          </a:p>
          <a:p>
            <a:pPr indent="450215">
              <a:lnSpc>
                <a:spcPct val="115000"/>
              </a:lnSpc>
              <a:spcAft>
                <a:spcPts val="0"/>
              </a:spcAft>
            </a:pPr>
            <a:r>
              <a:rPr lang="en-US" sz="2400" dirty="0">
                <a:latin typeface="Calibri" panose="020F0502020204030204" pitchFamily="34" charset="0"/>
                <a:ea typeface="SimSun" panose="02010600030101010101" pitchFamily="2" charset="-122"/>
                <a:cs typeface="Calibri" panose="020F0502020204030204" pitchFamily="34" charset="0"/>
              </a:rPr>
              <a:t>the flanged panels defining an interface between the roof and a wall are configured and mated with each other in such a way that mating side of one mating panel is shorter than mating side of the other mating panel, so that the panel having the shorter mating side is fitted between the flanges of the panel having the longer mating side.</a:t>
            </a:r>
            <a:endParaRPr lang="ru-RU" sz="24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3715271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GB" dirty="0" smtClean="0"/>
              <a:t>MOZHAISKY IP 2017                                                                      </a:t>
            </a:r>
            <a:r>
              <a:rPr lang="en-GB" dirty="0" err="1" smtClean="0"/>
              <a:t>www.mozhaisky.com</a:t>
            </a:r>
            <a:endParaRPr lang="ru-RU" dirty="0"/>
          </a:p>
        </p:txBody>
      </p:sp>
      <p:sp>
        <p:nvSpPr>
          <p:cNvPr id="3" name="TextBox 2"/>
          <p:cNvSpPr txBox="1"/>
          <p:nvPr/>
        </p:nvSpPr>
        <p:spPr>
          <a:xfrm>
            <a:off x="755576" y="404664"/>
            <a:ext cx="7560840" cy="3231654"/>
          </a:xfrm>
          <a:prstGeom prst="rect">
            <a:avLst/>
          </a:prstGeom>
          <a:noFill/>
        </p:spPr>
        <p:txBody>
          <a:bodyPr wrap="square" rtlCol="0">
            <a:spAutoFit/>
          </a:bodyPr>
          <a:lstStyle/>
          <a:p>
            <a:pPr algn="ctr"/>
            <a:endParaRPr lang="en-US" sz="2400" dirty="0" smtClean="0">
              <a:latin typeface="+mj-lt"/>
            </a:endParaRPr>
          </a:p>
          <a:p>
            <a:pPr algn="ctr"/>
            <a:endParaRPr lang="en-US" sz="2400" dirty="0" smtClean="0">
              <a:latin typeface="+mj-lt"/>
            </a:endParaRPr>
          </a:p>
          <a:p>
            <a:pPr algn="ctr"/>
            <a:endParaRPr lang="en-US" sz="2400" dirty="0">
              <a:latin typeface="+mj-lt"/>
            </a:endParaRPr>
          </a:p>
          <a:p>
            <a:pPr algn="ctr"/>
            <a:endParaRPr lang="en-US" sz="2400" dirty="0" smtClean="0">
              <a:latin typeface="+mj-lt"/>
            </a:endParaRPr>
          </a:p>
          <a:p>
            <a:pPr algn="ctr"/>
            <a:endParaRPr lang="en-US" sz="5400" dirty="0">
              <a:latin typeface="+mj-lt"/>
            </a:endParaRPr>
          </a:p>
          <a:p>
            <a:pPr algn="ctr"/>
            <a:r>
              <a:rPr lang="en-US" sz="5400" dirty="0" smtClean="0">
                <a:latin typeface="+mj-lt"/>
              </a:rPr>
              <a:t>Thank You</a:t>
            </a:r>
            <a:endParaRPr lang="ru-RU" sz="5400" dirty="0">
              <a:latin typeface="+mj-lt"/>
            </a:endParaRPr>
          </a:p>
        </p:txBody>
      </p:sp>
    </p:spTree>
    <p:extLst>
      <p:ext uri="{BB962C8B-B14F-4D97-AF65-F5344CB8AC3E}">
        <p14:creationId xmlns:mc="http://schemas.openxmlformats.org/markup-compatibility/2006" xmlns:mv="urn:schemas-microsoft-com:mac:vml" xmlns:p14="http://schemas.microsoft.com/office/powerpoint/2010/main" xmlns="" val="405613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580" y="404664"/>
            <a:ext cx="7524836" cy="3528392"/>
          </a:xfrm>
        </p:spPr>
        <p:txBody>
          <a:bodyPr>
            <a:normAutofit/>
          </a:bodyPr>
          <a:lstStyle/>
          <a:p>
            <a:pPr algn="ctr">
              <a:lnSpc>
                <a:spcPct val="150000"/>
              </a:lnSpc>
              <a:spcAft>
                <a:spcPts val="6600"/>
              </a:spcAft>
            </a:pPr>
            <a:r>
              <a:rPr lang="en-US" sz="4400" dirty="0" smtClean="0">
                <a:solidFill>
                  <a:schemeClr val="tx1"/>
                </a:solidFill>
              </a:rPr>
              <a:t>INVENTOR VS PATENT ATTORNEY: </a:t>
            </a:r>
            <a:r>
              <a:rPr lang="en-US" sz="8000" dirty="0" smtClean="0">
                <a:solidFill>
                  <a:schemeClr val="tx1"/>
                </a:solidFill>
              </a:rPr>
              <a:t>CREATIVITY</a:t>
            </a:r>
            <a:endParaRPr lang="ru-RU" sz="8000" dirty="0">
              <a:solidFill>
                <a:schemeClr val="tx1"/>
              </a:solidFill>
            </a:endParaRPr>
          </a:p>
        </p:txBody>
      </p:sp>
      <p:pic>
        <p:nvPicPr>
          <p:cNvPr id="6" name="Рисунок 5"/>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788024" y="5265204"/>
            <a:ext cx="3553806" cy="129614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712246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87624" y="2769096"/>
            <a:ext cx="7543800" cy="1524000"/>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1" u="none" strike="noStrike" kern="1200" cap="none" spc="0" normalizeH="0" baseline="0" noProof="0" dirty="0" smtClean="0">
                <a:ln>
                  <a:noFill/>
                </a:ln>
                <a:effectLst/>
                <a:uLnTx/>
                <a:uFillTx/>
                <a:latin typeface="+mn-lt"/>
                <a:ea typeface="+mj-ea"/>
                <a:cs typeface="+mj-cs"/>
              </a:rPr>
              <a:t>Creativity</a:t>
            </a:r>
            <a:r>
              <a:rPr kumimoji="0" lang="en-US" sz="3000" b="0" i="0" u="none" strike="noStrike" kern="1200" cap="none" spc="0" normalizeH="0" baseline="0" noProof="0" dirty="0" smtClean="0">
                <a:ln>
                  <a:noFill/>
                </a:ln>
                <a:effectLst/>
                <a:uLnTx/>
                <a:uFillTx/>
                <a:latin typeface="+mn-lt"/>
                <a:ea typeface="+mj-ea"/>
                <a:cs typeface="+mj-cs"/>
              </a:rPr>
              <a:t/>
            </a:r>
            <a:br>
              <a:rPr kumimoji="0" lang="en-US" sz="3000" b="0" i="0" u="none" strike="noStrike" kern="1200" cap="none" spc="0" normalizeH="0" baseline="0" noProof="0" dirty="0" smtClean="0">
                <a:ln>
                  <a:noFill/>
                </a:ln>
                <a:effectLst/>
                <a:uLnTx/>
                <a:uFillTx/>
                <a:latin typeface="+mn-lt"/>
                <a:ea typeface="+mj-ea"/>
                <a:cs typeface="+mj-cs"/>
              </a:rPr>
            </a:br>
            <a:r>
              <a:rPr kumimoji="0" lang="en-US" sz="3000" b="0" i="0" u="none" strike="noStrike" kern="1200" cap="none" spc="0" normalizeH="0" baseline="0" noProof="0" dirty="0" smtClean="0">
                <a:ln>
                  <a:noFill/>
                </a:ln>
                <a:effectLst/>
                <a:uLnTx/>
                <a:uFillTx/>
                <a:latin typeface="+mn-lt"/>
                <a:ea typeface="+mj-ea"/>
                <a:cs typeface="+mj-cs"/>
              </a:rPr>
              <a:t/>
            </a:r>
            <a:br>
              <a:rPr kumimoji="0" lang="en-US" sz="3000" b="0" i="0" u="none" strike="noStrike" kern="1200" cap="none" spc="0" normalizeH="0" baseline="0" noProof="0" dirty="0" smtClean="0">
                <a:ln>
                  <a:noFill/>
                </a:ln>
                <a:effectLst/>
                <a:uLnTx/>
                <a:uFillTx/>
                <a:latin typeface="+mn-lt"/>
                <a:ea typeface="+mj-ea"/>
                <a:cs typeface="+mj-cs"/>
              </a:rPr>
            </a:br>
            <a:r>
              <a:rPr kumimoji="0" lang="en-US" sz="3000" b="0" i="0" u="none" strike="noStrike" kern="1200" cap="none" spc="0" normalizeH="0" baseline="0" noProof="0" dirty="0" smtClean="0">
                <a:ln>
                  <a:noFill/>
                </a:ln>
                <a:effectLst/>
                <a:uLnTx/>
                <a:uFillTx/>
                <a:latin typeface="+mn-lt"/>
                <a:ea typeface="+mj-ea"/>
                <a:cs typeface="+mj-cs"/>
              </a:rPr>
              <a:t>Noun 1. Creativity : </a:t>
            </a:r>
            <a:r>
              <a:rPr kumimoji="0" lang="en-US" sz="3000" b="0" i="1" u="sng" strike="noStrike" kern="1200" cap="none" spc="0" normalizeH="0" baseline="0" noProof="0" dirty="0" smtClean="0">
                <a:ln>
                  <a:noFill/>
                </a:ln>
                <a:solidFill>
                  <a:srgbClr val="C00000"/>
                </a:solidFill>
                <a:effectLst/>
                <a:uLnTx/>
                <a:uFillTx/>
                <a:latin typeface="+mn-lt"/>
                <a:ea typeface="+mj-ea"/>
                <a:cs typeface="+mj-cs"/>
              </a:rPr>
              <a:t>the ability to create</a:t>
            </a:r>
            <a:r>
              <a:rPr kumimoji="0" lang="en-US" sz="3000" b="0" i="1" u="sng" strike="noStrike" kern="1200" cap="none" spc="0" normalizeH="0" baseline="0" noProof="0" dirty="0" smtClean="0">
                <a:ln>
                  <a:noFill/>
                </a:ln>
                <a:solidFill>
                  <a:srgbClr val="FFFF00"/>
                </a:solidFill>
                <a:effectLst/>
                <a:uLnTx/>
                <a:uFillTx/>
                <a:latin typeface="+mn-lt"/>
                <a:ea typeface="+mj-ea"/>
                <a:cs typeface="+mj-cs"/>
              </a:rPr>
              <a:t/>
            </a:r>
            <a:br>
              <a:rPr kumimoji="0" lang="en-US" sz="3000" b="0" i="1" u="sng" strike="noStrike" kern="1200" cap="none" spc="0" normalizeH="0" baseline="0" noProof="0" dirty="0" smtClean="0">
                <a:ln>
                  <a:noFill/>
                </a:ln>
                <a:solidFill>
                  <a:srgbClr val="FFFF00"/>
                </a:solidFill>
                <a:effectLst/>
                <a:uLnTx/>
                <a:uFillTx/>
                <a:latin typeface="+mn-lt"/>
                <a:ea typeface="+mj-ea"/>
                <a:cs typeface="+mj-cs"/>
              </a:rPr>
            </a:br>
            <a:r>
              <a:rPr kumimoji="0" lang="en-US" sz="3000" b="0" i="1" u="sng" strike="noStrike" kern="1200" cap="none" spc="0" normalizeH="0" baseline="0" noProof="0" dirty="0" smtClean="0">
                <a:ln>
                  <a:noFill/>
                </a:ln>
                <a:solidFill>
                  <a:srgbClr val="FFFF00"/>
                </a:solidFill>
                <a:effectLst/>
                <a:uLnTx/>
                <a:uFillTx/>
                <a:latin typeface="+mn-lt"/>
                <a:ea typeface="+mj-ea"/>
                <a:cs typeface="+mj-cs"/>
              </a:rPr>
              <a:t/>
            </a:r>
            <a:br>
              <a:rPr kumimoji="0" lang="en-US" sz="3000" b="0" i="1" u="sng" strike="noStrike" kern="1200" cap="none" spc="0" normalizeH="0" baseline="0" noProof="0" dirty="0" smtClean="0">
                <a:ln>
                  <a:noFill/>
                </a:ln>
                <a:solidFill>
                  <a:srgbClr val="FFFF00"/>
                </a:solidFill>
                <a:effectLst/>
                <a:uLnTx/>
                <a:uFillTx/>
                <a:latin typeface="+mn-lt"/>
                <a:ea typeface="+mj-ea"/>
                <a:cs typeface="+mj-cs"/>
              </a:rPr>
            </a:br>
            <a:r>
              <a:rPr kumimoji="0" lang="en-US" sz="3000" b="0" i="0" u="none" strike="noStrike" kern="1200" cap="none" spc="0" normalizeH="0" baseline="0" noProof="0" dirty="0" smtClean="0">
                <a:ln>
                  <a:noFill/>
                </a:ln>
                <a:effectLst/>
                <a:uLnTx/>
                <a:uFillTx/>
                <a:latin typeface="+mn-lt"/>
                <a:ea typeface="+mj-ea"/>
                <a:cs typeface="+mj-cs"/>
              </a:rPr>
              <a:t>Synonyms : </a:t>
            </a:r>
            <a:r>
              <a:rPr kumimoji="0" lang="en-US" sz="3000" b="0" i="1" u="sng" strike="noStrike" kern="1200" cap="none" spc="0" normalizeH="0" baseline="0" noProof="0" dirty="0" smtClean="0">
                <a:ln>
                  <a:noFill/>
                </a:ln>
                <a:solidFill>
                  <a:srgbClr val="C00000"/>
                </a:solidFill>
                <a:effectLst/>
                <a:uLnTx/>
                <a:uFillTx/>
                <a:latin typeface="+mn-lt"/>
                <a:ea typeface="+mj-ea"/>
                <a:cs typeface="+mj-cs"/>
              </a:rPr>
              <a:t>creative thinking, creativeness</a:t>
            </a:r>
            <a:endParaRPr kumimoji="0" lang="en-US" sz="3000" b="0" i="1" u="sng" strike="noStrike" kern="1200" cap="none" spc="0" normalizeH="0" baseline="0" noProof="0" dirty="0">
              <a:ln>
                <a:noFill/>
              </a:ln>
              <a:solidFill>
                <a:srgbClr val="C00000"/>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GB" dirty="0" smtClean="0"/>
              <a:t>MOZHAISKY IP 2017                                                                      </a:t>
            </a:r>
            <a:r>
              <a:rPr lang="en-GB" dirty="0" err="1" smtClean="0"/>
              <a:t>www.mozhaisky.com</a:t>
            </a:r>
            <a:endParaRPr lang="ru-RU" dirty="0"/>
          </a:p>
        </p:txBody>
      </p:sp>
      <p:sp>
        <p:nvSpPr>
          <p:cNvPr id="3" name="Прямоугольник 2"/>
          <p:cNvSpPr/>
          <p:nvPr/>
        </p:nvSpPr>
        <p:spPr>
          <a:xfrm>
            <a:off x="2195736" y="1520788"/>
            <a:ext cx="5382344" cy="3371436"/>
          </a:xfrm>
          <a:prstGeom prst="rect">
            <a:avLst/>
          </a:prstGeom>
        </p:spPr>
        <p:txBody>
          <a:bodyPr wrap="square">
            <a:spAutoFit/>
          </a:bodyPr>
          <a:lstStyle/>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Creativity of </a:t>
            </a:r>
            <a:r>
              <a:rPr lang="en-US" sz="2800" b="1" dirty="0" smtClean="0">
                <a:latin typeface="Calibri" panose="020F0502020204030204" pitchFamily="34" charset="0"/>
                <a:ea typeface="Calibri" panose="020F0502020204030204" pitchFamily="34" charset="0"/>
                <a:cs typeface="Times New Roman" panose="02020603050405020304" pitchFamily="18" charset="0"/>
              </a:rPr>
              <a:t>inventor: basis</a:t>
            </a:r>
            <a:endParaRPr lang="ru-RU" sz="2800" b="1"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Competence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your </a:t>
            </a:r>
            <a:r>
              <a:rPr lang="en-US" sz="28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speciality</a:t>
            </a:r>
            <a:endParaRPr lang="ru-RU"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Broad outlook</a:t>
            </a:r>
            <a:endParaRPr lang="ru-RU"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Unconventional approach</a:t>
            </a:r>
            <a:endParaRPr lang="ru-RU"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Concentration on a problem</a:t>
            </a:r>
          </a:p>
        </p:txBody>
      </p:sp>
    </p:spTree>
    <p:extLst>
      <p:ext uri="{BB962C8B-B14F-4D97-AF65-F5344CB8AC3E}">
        <p14:creationId xmlns:mc="http://schemas.openxmlformats.org/markup-compatibility/2006" xmlns:mv="urn:schemas-microsoft-com:mac:vml" xmlns:p14="http://schemas.microsoft.com/office/powerpoint/2010/main" xmlns="" val="1164993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GB" dirty="0" smtClean="0"/>
              <a:t>MOZHAISKY IP 2017                                                                     </a:t>
            </a:r>
            <a:r>
              <a:rPr lang="en-GB" dirty="0" err="1" smtClean="0"/>
              <a:t>www.mozhaisky.com</a:t>
            </a:r>
            <a:endParaRPr lang="ru-RU" dirty="0"/>
          </a:p>
        </p:txBody>
      </p:sp>
      <p:pic>
        <p:nvPicPr>
          <p:cNvPr id="4" name="Рисунок 3"/>
          <p:cNvPicPr>
            <a:picLocks noChangeAspect="1"/>
          </p:cNvPicPr>
          <p:nvPr/>
        </p:nvPicPr>
        <p:blipFill rotWithShape="1">
          <a:blip r:embed="rId3" cstate="print"/>
          <a:srcRect t="3110" b="40751"/>
          <a:stretch/>
        </p:blipFill>
        <p:spPr>
          <a:xfrm>
            <a:off x="1295636" y="507240"/>
            <a:ext cx="6588732" cy="523602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237465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GB" dirty="0" smtClean="0"/>
              <a:t>MOZHAISKY IP 2017                                                                      </a:t>
            </a:r>
            <a:r>
              <a:rPr lang="en-GB" dirty="0" err="1" smtClean="0"/>
              <a:t>www.mozhaisky.com</a:t>
            </a:r>
            <a:endParaRPr lang="ru-RU" dirty="0"/>
          </a:p>
        </p:txBody>
      </p:sp>
      <p:pic>
        <p:nvPicPr>
          <p:cNvPr id="1026" name="Picture 2" descr="https://www.litmir.co/data/Author/2000/2175/%D0%A4%D0%BE%D1%82%D0%BE_%D0%90%D0%BB%D1%8C%D1%82%D0%BE%D0%B2_%D0%93%D0%B5%D0%BD%D1%80%D0%B8%D1%85_%D0%A1%D0%B0%D1%83%D0%BB%D0%BE%D0%B2%D0%B8%D1%87_5d529.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71363" y="934034"/>
            <a:ext cx="2857500" cy="2143125"/>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4" name="Прямоугольник 3"/>
          <p:cNvSpPr/>
          <p:nvPr/>
        </p:nvSpPr>
        <p:spPr>
          <a:xfrm>
            <a:off x="3779912" y="1844824"/>
            <a:ext cx="3168352" cy="1051122"/>
          </a:xfrm>
          <a:prstGeom prst="rect">
            <a:avLst/>
          </a:prstGeom>
        </p:spPr>
        <p:txBody>
          <a:bodyPr wrap="square">
            <a:spAutoFit/>
          </a:bodyPr>
          <a:lstStyle/>
          <a:p>
            <a:pPr>
              <a:lnSpc>
                <a:spcPct val="107000"/>
              </a:lnSpc>
              <a:spcAft>
                <a:spcPts val="800"/>
              </a:spcAft>
            </a:pPr>
            <a:r>
              <a:rPr lang="en-US" sz="2800" b="1" dirty="0" err="1" smtClean="0">
                <a:latin typeface="Calibri" panose="020F0502020204030204" pitchFamily="34" charset="0"/>
                <a:ea typeface="Calibri" panose="020F0502020204030204" pitchFamily="34" charset="0"/>
                <a:cs typeface="Times New Roman" panose="02020603050405020304" pitchFamily="18" charset="0"/>
              </a:rPr>
              <a:t>Genrich</a:t>
            </a: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latin typeface="Calibri" panose="020F0502020204030204" pitchFamily="34" charset="0"/>
                <a:ea typeface="Calibri" panose="020F0502020204030204" pitchFamily="34" charset="0"/>
                <a:cs typeface="Times New Roman" panose="02020603050405020304" pitchFamily="18" charset="0"/>
              </a:rPr>
              <a:t>Altshuller</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Developer of </a:t>
            </a:r>
            <a:r>
              <a:rPr lang="en-US" sz="2400" b="1" dirty="0" err="1" smtClean="0">
                <a:latin typeface="Calibri" panose="020F0502020204030204" pitchFamily="34" charset="0"/>
                <a:ea typeface="Calibri" panose="020F0502020204030204" pitchFamily="34" charset="0"/>
                <a:cs typeface="Times New Roman" panose="02020603050405020304" pitchFamily="18" charset="0"/>
              </a:rPr>
              <a:t>TRIZ</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647564" y="3328298"/>
            <a:ext cx="7992888" cy="2463238"/>
          </a:xfrm>
          <a:prstGeom prst="rect">
            <a:avLst/>
          </a:prstGeom>
        </p:spPr>
        <p:txBody>
          <a:bodyPr wrap="square">
            <a:spAutoFit/>
          </a:bodyPr>
          <a:lstStyle/>
          <a:p>
            <a:pPr>
              <a:lnSpc>
                <a:spcPct val="107000"/>
              </a:lnSpc>
              <a:spcAft>
                <a:spcPts val="800"/>
              </a:spcAft>
            </a:pPr>
            <a:r>
              <a:rPr lang="en-US" dirty="0" err="1">
                <a:solidFill>
                  <a:srgbClr val="555555"/>
                </a:solidFill>
                <a:latin typeface="Arial" panose="020B0604020202020204" pitchFamily="34" charset="0"/>
                <a:ea typeface="Calibri" panose="020F0502020204030204" pitchFamily="34" charset="0"/>
                <a:cs typeface="Times New Roman" panose="02020603050405020304" pitchFamily="18" charset="0"/>
              </a:rPr>
              <a:t>TRIZ</a:t>
            </a:r>
            <a:r>
              <a:rPr lang="en-US" dirty="0">
                <a:solidFill>
                  <a:srgbClr val="555555"/>
                </a:solidFill>
                <a:latin typeface="Arial" panose="020B0604020202020204" pitchFamily="34" charset="0"/>
                <a:ea typeface="Calibri" panose="020F0502020204030204" pitchFamily="34" charset="0"/>
                <a:cs typeface="Times New Roman" panose="02020603050405020304" pitchFamily="18" charset="0"/>
              </a:rPr>
              <a:t> is a problem </a:t>
            </a:r>
            <a:r>
              <a:rPr lang="en-US" dirty="0" smtClean="0">
                <a:solidFill>
                  <a:srgbClr val="555555"/>
                </a:solidFill>
                <a:latin typeface="Arial" panose="020B0604020202020204" pitchFamily="34" charset="0"/>
                <a:ea typeface="Calibri" panose="020F0502020204030204" pitchFamily="34" charset="0"/>
                <a:cs typeface="Times New Roman" panose="02020603050405020304" pitchFamily="18" charset="0"/>
              </a:rPr>
              <a:t>solving </a:t>
            </a:r>
            <a:r>
              <a:rPr lang="en-US" dirty="0">
                <a:solidFill>
                  <a:srgbClr val="555555"/>
                </a:solidFill>
                <a:latin typeface="Arial" panose="020B0604020202020204" pitchFamily="34" charset="0"/>
                <a:ea typeface="Calibri" panose="020F0502020204030204" pitchFamily="34" charset="0"/>
                <a:cs typeface="Times New Roman" panose="02020603050405020304" pitchFamily="18" charset="0"/>
              </a:rPr>
              <a:t>which accelerates the project team’s ability to solve these problems creatively. </a:t>
            </a:r>
            <a:r>
              <a:rPr lang="en-US" dirty="0" smtClean="0">
                <a:solidFill>
                  <a:srgbClr val="555555"/>
                </a:solidFill>
                <a:latin typeface="Arial" panose="020B0604020202020204" pitchFamily="34" charset="0"/>
                <a:ea typeface="Calibri" panose="020F0502020204030204" pitchFamily="34" charset="0"/>
                <a:cs typeface="Times New Roman" panose="02020603050405020304" pitchFamily="18" charset="0"/>
              </a:rPr>
              <a:t>“</a:t>
            </a:r>
            <a:r>
              <a:rPr lang="en-US" dirty="0" err="1">
                <a:solidFill>
                  <a:srgbClr val="555555"/>
                </a:solidFill>
                <a:latin typeface="Arial" panose="020B0604020202020204" pitchFamily="34" charset="0"/>
                <a:ea typeface="Calibri" panose="020F0502020204030204" pitchFamily="34" charset="0"/>
                <a:cs typeface="Times New Roman" panose="02020603050405020304" pitchFamily="18" charset="0"/>
              </a:rPr>
              <a:t>TRIZ</a:t>
            </a:r>
            <a:r>
              <a:rPr lang="en-US" dirty="0">
                <a:solidFill>
                  <a:srgbClr val="555555"/>
                </a:solidFill>
                <a:latin typeface="Arial" panose="020B0604020202020204" pitchFamily="34" charset="0"/>
                <a:ea typeface="Calibri" panose="020F0502020204030204" pitchFamily="34" charset="0"/>
                <a:cs typeface="Times New Roman" panose="02020603050405020304" pitchFamily="18" charset="0"/>
              </a:rPr>
              <a:t>” is the (Russian) acronym for the “Theory of Inventive Problem Solving.” </a:t>
            </a:r>
            <a:r>
              <a:rPr lang="en-US" dirty="0" err="1">
                <a:solidFill>
                  <a:srgbClr val="555555"/>
                </a:solidFill>
                <a:latin typeface="Arial" panose="020B0604020202020204" pitchFamily="34" charset="0"/>
                <a:ea typeface="Calibri" panose="020F0502020204030204" pitchFamily="34" charset="0"/>
                <a:cs typeface="Times New Roman" panose="02020603050405020304" pitchFamily="18" charset="0"/>
              </a:rPr>
              <a:t>G.S</a:t>
            </a:r>
            <a:r>
              <a:rPr lang="en-US" dirty="0">
                <a:solidFill>
                  <a:srgbClr val="555555"/>
                </a:solidFill>
                <a:latin typeface="Arial" panose="020B0604020202020204" pitchFamily="34" charset="0"/>
                <a:ea typeface="Calibri" panose="020F0502020204030204" pitchFamily="34" charset="0"/>
                <a:cs typeface="Times New Roman" panose="02020603050405020304" pitchFamily="18" charset="0"/>
              </a:rPr>
              <a:t>. </a:t>
            </a:r>
            <a:r>
              <a:rPr lang="en-US" dirty="0" err="1">
                <a:solidFill>
                  <a:srgbClr val="555555"/>
                </a:solidFill>
                <a:latin typeface="Arial" panose="020B0604020202020204" pitchFamily="34" charset="0"/>
                <a:ea typeface="Calibri" panose="020F0502020204030204" pitchFamily="34" charset="0"/>
                <a:cs typeface="Times New Roman" panose="02020603050405020304" pitchFamily="18" charset="0"/>
              </a:rPr>
              <a:t>Altshuller</a:t>
            </a:r>
            <a:r>
              <a:rPr lang="en-US" dirty="0">
                <a:solidFill>
                  <a:srgbClr val="555555"/>
                </a:solidFill>
                <a:latin typeface="Arial" panose="020B0604020202020204" pitchFamily="34" charset="0"/>
                <a:ea typeface="Calibri" panose="020F0502020204030204" pitchFamily="34" charset="0"/>
                <a:cs typeface="Times New Roman" panose="02020603050405020304" pitchFamily="18" charset="0"/>
              </a:rPr>
              <a:t> and his colleagues in the former U.S.S.R. developed the method between 1946 and 1985. </a:t>
            </a:r>
            <a:r>
              <a:rPr lang="en-US" dirty="0" err="1">
                <a:solidFill>
                  <a:srgbClr val="555555"/>
                </a:solidFill>
                <a:latin typeface="Arial" panose="020B0604020202020204" pitchFamily="34" charset="0"/>
                <a:ea typeface="Calibri" panose="020F0502020204030204" pitchFamily="34" charset="0"/>
                <a:cs typeface="Times New Roman" panose="02020603050405020304" pitchFamily="18" charset="0"/>
              </a:rPr>
              <a:t>TRIZ</a:t>
            </a:r>
            <a:r>
              <a:rPr lang="en-US" dirty="0">
                <a:solidFill>
                  <a:srgbClr val="555555"/>
                </a:solidFill>
                <a:latin typeface="Arial" panose="020B0604020202020204" pitchFamily="34" charset="0"/>
                <a:ea typeface="Calibri" panose="020F0502020204030204" pitchFamily="34" charset="0"/>
                <a:cs typeface="Times New Roman" panose="02020603050405020304" pitchFamily="18" charset="0"/>
              </a:rPr>
              <a:t> is an international science of creativity that relies on the study of the patterns of problems and solutions, not on the spontaneous and intuitive creativity of individuals or groups. More than three million patents have been analyzed to discover the patterns that predict breakthrough solutions to problems.</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mc="http://schemas.openxmlformats.org/markup-compatibility/2006" xmlns:mv="urn:schemas-microsoft-com:mac:vml" xmlns:p14="http://schemas.microsoft.com/office/powerpoint/2010/main" xmlns="" val="1755281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GB" dirty="0" smtClean="0"/>
              <a:t>MOZHAISKY IP 2017                                                                      </a:t>
            </a:r>
            <a:r>
              <a:rPr lang="en-GB" dirty="0" err="1" smtClean="0"/>
              <a:t>www.mozhaisky.com</a:t>
            </a:r>
            <a:endParaRPr lang="ru-RU" dirty="0"/>
          </a:p>
        </p:txBody>
      </p:sp>
      <p:sp>
        <p:nvSpPr>
          <p:cNvPr id="3" name="Прямоугольник 2"/>
          <p:cNvSpPr/>
          <p:nvPr/>
        </p:nvSpPr>
        <p:spPr>
          <a:xfrm>
            <a:off x="1259632" y="1196752"/>
            <a:ext cx="6732748" cy="5041829"/>
          </a:xfrm>
          <a:prstGeom prst="rect">
            <a:avLst/>
          </a:prstGeom>
        </p:spPr>
        <p:txBody>
          <a:bodyPr wrap="square">
            <a:spAutoFit/>
          </a:bodyPr>
          <a:lstStyle/>
          <a:p>
            <a:pPr lvl="0">
              <a:lnSpc>
                <a:spcPct val="107000"/>
              </a:lnSpc>
              <a:spcAft>
                <a:spcPts val="800"/>
              </a:spcAft>
            </a:pPr>
            <a:r>
              <a:rPr lang="en-US"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Creativity of patent attorney: basis</a:t>
            </a:r>
            <a:endParaRPr lang="ru-RU"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 Broad outlook</a:t>
            </a:r>
          </a:p>
          <a:p>
            <a:pPr marL="285750"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 Competence in law</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 Language skills</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Communication and psychological </a:t>
            </a:r>
            <a:r>
              <a:rPr lang="en-US" sz="2800" dirty="0">
                <a:latin typeface="Calibri" panose="020F0502020204030204" pitchFamily="34" charset="0"/>
                <a:ea typeface="Calibri" panose="020F0502020204030204" pitchFamily="34" charset="0"/>
                <a:cs typeface="Times New Roman" panose="02020603050405020304" pitchFamily="18" charset="0"/>
              </a:rPr>
              <a:t>skills</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u-RU"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Ability to bear in mind various conditions</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Take a stand</a:t>
            </a:r>
            <a:endParaRPr lang="ru-RU"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ru-RU"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mc="http://schemas.openxmlformats.org/markup-compatibility/2006" xmlns:mv="urn:schemas-microsoft-com:mac:vml" xmlns:p14="http://schemas.microsoft.com/office/powerpoint/2010/main" xmlns="" val="2520192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GB" dirty="0" smtClean="0"/>
              <a:t>MOZHAISKY IP 2017                                                                      </a:t>
            </a:r>
            <a:r>
              <a:rPr lang="en-GB" dirty="0" err="1" smtClean="0"/>
              <a:t>www.mozhaisky.com</a:t>
            </a:r>
            <a:endParaRPr lang="ru-RU" dirty="0"/>
          </a:p>
        </p:txBody>
      </p:sp>
      <p:sp>
        <p:nvSpPr>
          <p:cNvPr id="5" name="Прямоугольник 4"/>
          <p:cNvSpPr/>
          <p:nvPr/>
        </p:nvSpPr>
        <p:spPr>
          <a:xfrm>
            <a:off x="1115616" y="1736812"/>
            <a:ext cx="7236804" cy="3248390"/>
          </a:xfrm>
          <a:prstGeom prst="rect">
            <a:avLst/>
          </a:prstGeom>
        </p:spPr>
        <p:txBody>
          <a:bodyPr wrap="square">
            <a:spAutoFit/>
          </a:bodyPr>
          <a:lstStyle/>
          <a:p>
            <a:pPr lvl="0">
              <a:lnSpc>
                <a:spcPct val="107000"/>
              </a:lnSpc>
              <a:spcAft>
                <a:spcPts val="800"/>
              </a:spcAft>
            </a:pPr>
            <a:r>
              <a:rPr lang="en-US"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Stages at which creativity is required</a:t>
            </a:r>
            <a:endParaRPr lang="ru-RU"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Communication with the inventor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Analysis of the object and defining protectable matter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Drafting claims</a:t>
            </a:r>
            <a:endParaRPr lang="ru-RU"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mc="http://schemas.openxmlformats.org/markup-compatibility/2006" xmlns:mv="urn:schemas-microsoft-com:mac:vml" xmlns:p14="http://schemas.microsoft.com/office/powerpoint/2010/main" xmlns="" val="4278513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GB" dirty="0" smtClean="0"/>
              <a:t>MOZHAISKY IP 2017                                                                     </a:t>
            </a:r>
            <a:r>
              <a:rPr lang="en-GB" dirty="0" err="1" smtClean="0"/>
              <a:t>www.mozhaisky.com</a:t>
            </a:r>
            <a:endParaRPr lang="ru-RU" dirty="0"/>
          </a:p>
        </p:txBody>
      </p:sp>
      <p:pic>
        <p:nvPicPr>
          <p:cNvPr id="3" name="Рисунок 2"/>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619672" y="440668"/>
            <a:ext cx="5589240" cy="558924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8090143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8694</TotalTime>
  <Words>425</Words>
  <Application>Microsoft Office PowerPoint</Application>
  <PresentationFormat>On-screen Show (4:3)</PresentationFormat>
  <Paragraphs>48</Paragraphs>
  <Slides>13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NewsPrint</vt:lpstr>
      <vt:lpstr>Presentation</vt:lpstr>
      <vt:lpstr>INVENTOR VS PATENT ATTORNEY: CREATIVITY</vt:lpstr>
      <vt:lpstr>INVENTOR VS PATENT ATTORNEY: CREATIVITY</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MOZHAISKY</dc:title>
  <dc:creator>Владелец</dc:creator>
  <cp:lastModifiedBy>seminar</cp:lastModifiedBy>
  <cp:revision>111</cp:revision>
  <dcterms:created xsi:type="dcterms:W3CDTF">2017-02-10T03:37:38Z</dcterms:created>
  <dcterms:modified xsi:type="dcterms:W3CDTF">2017-02-11T12:06:06Z</dcterms:modified>
</cp:coreProperties>
</file>