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344" r:id="rId2"/>
    <p:sldId id="256" r:id="rId3"/>
    <p:sldId id="257" r:id="rId4"/>
    <p:sldId id="261" r:id="rId5"/>
    <p:sldId id="332" r:id="rId6"/>
    <p:sldId id="266" r:id="rId7"/>
    <p:sldId id="267" r:id="rId8"/>
    <p:sldId id="268" r:id="rId9"/>
    <p:sldId id="269" r:id="rId10"/>
    <p:sldId id="270" r:id="rId11"/>
    <p:sldId id="271" r:id="rId12"/>
    <p:sldId id="258" r:id="rId13"/>
    <p:sldId id="259" r:id="rId14"/>
    <p:sldId id="260" r:id="rId15"/>
    <p:sldId id="262" r:id="rId16"/>
    <p:sldId id="264" r:id="rId17"/>
    <p:sldId id="265" r:id="rId18"/>
    <p:sldId id="333" r:id="rId19"/>
    <p:sldId id="273" r:id="rId20"/>
    <p:sldId id="285" r:id="rId21"/>
    <p:sldId id="335" r:id="rId22"/>
    <p:sldId id="276" r:id="rId23"/>
    <p:sldId id="282" r:id="rId24"/>
    <p:sldId id="284" r:id="rId25"/>
    <p:sldId id="288" r:id="rId26"/>
    <p:sldId id="289" r:id="rId27"/>
    <p:sldId id="290" r:id="rId28"/>
    <p:sldId id="291" r:id="rId29"/>
    <p:sldId id="341" r:id="rId30"/>
    <p:sldId id="342" r:id="rId31"/>
    <p:sldId id="343" r:id="rId32"/>
    <p:sldId id="292" r:id="rId33"/>
    <p:sldId id="293" r:id="rId34"/>
    <p:sldId id="294" r:id="rId35"/>
    <p:sldId id="295" r:id="rId36"/>
    <p:sldId id="296" r:id="rId37"/>
    <p:sldId id="307" r:id="rId38"/>
    <p:sldId id="308" r:id="rId39"/>
    <p:sldId id="312" r:id="rId40"/>
    <p:sldId id="300" r:id="rId41"/>
    <p:sldId id="302" r:id="rId42"/>
    <p:sldId id="303" r:id="rId43"/>
    <p:sldId id="304" r:id="rId44"/>
    <p:sldId id="315" r:id="rId45"/>
    <p:sldId id="309" r:id="rId46"/>
    <p:sldId id="311" r:id="rId47"/>
    <p:sldId id="340" r:id="rId48"/>
  </p:sldIdLst>
  <p:sldSz cx="9144000" cy="6858000" type="screen4x3"/>
  <p:notesSz cx="9942513" cy="6761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794" y="-324"/>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8422" cy="33805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5631790" y="0"/>
            <a:ext cx="4308422" cy="338058"/>
          </a:xfrm>
          <a:prstGeom prst="rect">
            <a:avLst/>
          </a:prstGeom>
        </p:spPr>
        <p:txBody>
          <a:bodyPr vert="horz" lIns="91440" tIns="45720" rIns="91440" bIns="45720" rtlCol="0"/>
          <a:lstStyle>
            <a:lvl1pPr algn="r">
              <a:defRPr sz="1200"/>
            </a:lvl1pPr>
          </a:lstStyle>
          <a:p>
            <a:fld id="{AF3DECEB-26A6-46EE-9333-AE485C57185C}" type="datetimeFigureOut">
              <a:rPr lang="en-IN" smtClean="0"/>
              <a:pPr/>
              <a:t>09-02-2018</a:t>
            </a:fld>
            <a:endParaRPr lang="en-IN"/>
          </a:p>
        </p:txBody>
      </p:sp>
      <p:sp>
        <p:nvSpPr>
          <p:cNvPr id="4" name="Footer Placeholder 3"/>
          <p:cNvSpPr>
            <a:spLocks noGrp="1"/>
          </p:cNvSpPr>
          <p:nvPr>
            <p:ph type="ftr" sz="quarter" idx="2"/>
          </p:nvPr>
        </p:nvSpPr>
        <p:spPr>
          <a:xfrm>
            <a:off x="0" y="6421932"/>
            <a:ext cx="4308422" cy="338058"/>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5631790" y="6421932"/>
            <a:ext cx="4308422" cy="338058"/>
          </a:xfrm>
          <a:prstGeom prst="rect">
            <a:avLst/>
          </a:prstGeom>
        </p:spPr>
        <p:txBody>
          <a:bodyPr vert="horz" lIns="91440" tIns="45720" rIns="91440" bIns="45720" rtlCol="0" anchor="b"/>
          <a:lstStyle>
            <a:lvl1pPr algn="r">
              <a:defRPr sz="1200"/>
            </a:lvl1pPr>
          </a:lstStyle>
          <a:p>
            <a:fld id="{5BB28B53-187C-4AC8-A0DB-3DB71BDDD924}" type="slidenum">
              <a:rPr lang="en-IN" smtClean="0"/>
              <a:pPr/>
              <a:t>‹#›</a:t>
            </a:fld>
            <a:endParaRPr lang="en-IN"/>
          </a:p>
        </p:txBody>
      </p:sp>
    </p:spTree>
    <p:extLst>
      <p:ext uri="{BB962C8B-B14F-4D97-AF65-F5344CB8AC3E}">
        <p14:creationId xmlns:p14="http://schemas.microsoft.com/office/powerpoint/2010/main" val="2567622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8475" cy="33813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632450" y="0"/>
            <a:ext cx="4308475" cy="338138"/>
          </a:xfrm>
          <a:prstGeom prst="rect">
            <a:avLst/>
          </a:prstGeom>
        </p:spPr>
        <p:txBody>
          <a:bodyPr vert="horz" lIns="91440" tIns="45720" rIns="91440" bIns="45720" rtlCol="0"/>
          <a:lstStyle>
            <a:lvl1pPr algn="r">
              <a:defRPr sz="1200"/>
            </a:lvl1pPr>
          </a:lstStyle>
          <a:p>
            <a:fld id="{E27955D4-1DF7-47C1-812A-EC3A020B7B13}" type="datetimeFigureOut">
              <a:rPr lang="en-US" smtClean="0"/>
              <a:t>2/9/2018</a:t>
            </a:fld>
            <a:endParaRPr lang="en-IN"/>
          </a:p>
        </p:txBody>
      </p:sp>
      <p:sp>
        <p:nvSpPr>
          <p:cNvPr id="4" name="Slide Image Placeholder 3"/>
          <p:cNvSpPr>
            <a:spLocks noGrp="1" noRot="1" noChangeAspect="1"/>
          </p:cNvSpPr>
          <p:nvPr>
            <p:ph type="sldImg" idx="2"/>
          </p:nvPr>
        </p:nvSpPr>
        <p:spPr>
          <a:xfrm>
            <a:off x="3279775" y="506413"/>
            <a:ext cx="3382963" cy="253682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93775" y="3211513"/>
            <a:ext cx="7954963" cy="30432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6421438"/>
            <a:ext cx="4308475" cy="33813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632450" y="6421438"/>
            <a:ext cx="4308475" cy="338137"/>
          </a:xfrm>
          <a:prstGeom prst="rect">
            <a:avLst/>
          </a:prstGeom>
        </p:spPr>
        <p:txBody>
          <a:bodyPr vert="horz" lIns="91440" tIns="45720" rIns="91440" bIns="45720" rtlCol="0" anchor="b"/>
          <a:lstStyle>
            <a:lvl1pPr algn="r">
              <a:defRPr sz="1200"/>
            </a:lvl1pPr>
          </a:lstStyle>
          <a:p>
            <a:fld id="{D5DBB820-3828-4C4D-B599-DF27B1699527}" type="slidenum">
              <a:rPr lang="en-IN" smtClean="0"/>
              <a:t>‹#›</a:t>
            </a:fld>
            <a:endParaRPr lang="en-IN"/>
          </a:p>
        </p:txBody>
      </p:sp>
    </p:spTree>
    <p:extLst>
      <p:ext uri="{BB962C8B-B14F-4D97-AF65-F5344CB8AC3E}">
        <p14:creationId xmlns:p14="http://schemas.microsoft.com/office/powerpoint/2010/main" val="2142323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D5DBB820-3828-4C4D-B599-DF27B1699527}" type="slidenum">
              <a:rPr lang="en-IN" smtClean="0"/>
              <a:t>25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50A0E6DC-4FF2-4BAA-9022-E2CAFB818199}" type="datetimeFigureOut">
              <a:rPr lang="en-IN" smtClean="0"/>
              <a:pPr/>
              <a:t>09-02-2018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3CC147-4ED5-4BCD-BEE6-82B4A9A087C6}" type="slidenum">
              <a:rPr lang="en-IN" smtClean="0"/>
              <a:pPr/>
              <a:t>‹#›</a:t>
            </a:fld>
            <a:endParaRPr lang="en-IN"/>
          </a:p>
        </p:txBody>
      </p:sp>
    </p:spTree>
    <p:extLst>
      <p:ext uri="{BB962C8B-B14F-4D97-AF65-F5344CB8AC3E}">
        <p14:creationId xmlns:p14="http://schemas.microsoft.com/office/powerpoint/2010/main" val="193413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0A0E6DC-4FF2-4BAA-9022-E2CAFB818199}" type="datetimeFigureOut">
              <a:rPr lang="en-IN" smtClean="0"/>
              <a:pPr/>
              <a:t>09-02-2018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3CC147-4ED5-4BCD-BEE6-82B4A9A087C6}" type="slidenum">
              <a:rPr lang="en-IN" smtClean="0"/>
              <a:pPr/>
              <a:t>‹#›</a:t>
            </a:fld>
            <a:endParaRPr lang="en-IN"/>
          </a:p>
        </p:txBody>
      </p:sp>
    </p:spTree>
    <p:extLst>
      <p:ext uri="{BB962C8B-B14F-4D97-AF65-F5344CB8AC3E}">
        <p14:creationId xmlns:p14="http://schemas.microsoft.com/office/powerpoint/2010/main" val="2766848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0A0E6DC-4FF2-4BAA-9022-E2CAFB818199}" type="datetimeFigureOut">
              <a:rPr lang="en-IN" smtClean="0"/>
              <a:pPr/>
              <a:t>09-02-2018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3CC147-4ED5-4BCD-BEE6-82B4A9A087C6}" type="slidenum">
              <a:rPr lang="en-IN" smtClean="0"/>
              <a:pPr/>
              <a:t>‹#›</a:t>
            </a:fld>
            <a:endParaRPr lang="en-IN"/>
          </a:p>
        </p:txBody>
      </p:sp>
    </p:spTree>
    <p:extLst>
      <p:ext uri="{BB962C8B-B14F-4D97-AF65-F5344CB8AC3E}">
        <p14:creationId xmlns:p14="http://schemas.microsoft.com/office/powerpoint/2010/main" val="803933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0A0E6DC-4FF2-4BAA-9022-E2CAFB818199}" type="datetimeFigureOut">
              <a:rPr lang="en-IN" smtClean="0"/>
              <a:pPr/>
              <a:t>09-02-2018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3CC147-4ED5-4BCD-BEE6-82B4A9A087C6}" type="slidenum">
              <a:rPr lang="en-IN" smtClean="0"/>
              <a:pPr/>
              <a:t>‹#›</a:t>
            </a:fld>
            <a:endParaRPr lang="en-IN"/>
          </a:p>
        </p:txBody>
      </p:sp>
    </p:spTree>
    <p:extLst>
      <p:ext uri="{BB962C8B-B14F-4D97-AF65-F5344CB8AC3E}">
        <p14:creationId xmlns:p14="http://schemas.microsoft.com/office/powerpoint/2010/main" val="508259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A0E6DC-4FF2-4BAA-9022-E2CAFB818199}" type="datetimeFigureOut">
              <a:rPr lang="en-IN" smtClean="0"/>
              <a:pPr/>
              <a:t>09-02-2018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3CC147-4ED5-4BCD-BEE6-82B4A9A087C6}" type="slidenum">
              <a:rPr lang="en-IN" smtClean="0"/>
              <a:pPr/>
              <a:t>‹#›</a:t>
            </a:fld>
            <a:endParaRPr lang="en-IN"/>
          </a:p>
        </p:txBody>
      </p:sp>
    </p:spTree>
    <p:extLst>
      <p:ext uri="{BB962C8B-B14F-4D97-AF65-F5344CB8AC3E}">
        <p14:creationId xmlns:p14="http://schemas.microsoft.com/office/powerpoint/2010/main" val="4019919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50A0E6DC-4FF2-4BAA-9022-E2CAFB818199}" type="datetimeFigureOut">
              <a:rPr lang="en-IN" smtClean="0"/>
              <a:pPr/>
              <a:t>09-02-2018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3CC147-4ED5-4BCD-BEE6-82B4A9A087C6}" type="slidenum">
              <a:rPr lang="en-IN" smtClean="0"/>
              <a:pPr/>
              <a:t>‹#›</a:t>
            </a:fld>
            <a:endParaRPr lang="en-IN"/>
          </a:p>
        </p:txBody>
      </p:sp>
    </p:spTree>
    <p:extLst>
      <p:ext uri="{BB962C8B-B14F-4D97-AF65-F5344CB8AC3E}">
        <p14:creationId xmlns:p14="http://schemas.microsoft.com/office/powerpoint/2010/main" val="2469937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50A0E6DC-4FF2-4BAA-9022-E2CAFB818199}" type="datetimeFigureOut">
              <a:rPr lang="en-IN" smtClean="0"/>
              <a:pPr/>
              <a:t>09-02-2018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63CC147-4ED5-4BCD-BEE6-82B4A9A087C6}" type="slidenum">
              <a:rPr lang="en-IN" smtClean="0"/>
              <a:pPr/>
              <a:t>‹#›</a:t>
            </a:fld>
            <a:endParaRPr lang="en-IN"/>
          </a:p>
        </p:txBody>
      </p:sp>
    </p:spTree>
    <p:extLst>
      <p:ext uri="{BB962C8B-B14F-4D97-AF65-F5344CB8AC3E}">
        <p14:creationId xmlns:p14="http://schemas.microsoft.com/office/powerpoint/2010/main" val="3094565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50A0E6DC-4FF2-4BAA-9022-E2CAFB818199}" type="datetimeFigureOut">
              <a:rPr lang="en-IN" smtClean="0"/>
              <a:pPr/>
              <a:t>09-02-2018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63CC147-4ED5-4BCD-BEE6-82B4A9A087C6}" type="slidenum">
              <a:rPr lang="en-IN" smtClean="0"/>
              <a:pPr/>
              <a:t>‹#›</a:t>
            </a:fld>
            <a:endParaRPr lang="en-IN"/>
          </a:p>
        </p:txBody>
      </p:sp>
    </p:spTree>
    <p:extLst>
      <p:ext uri="{BB962C8B-B14F-4D97-AF65-F5344CB8AC3E}">
        <p14:creationId xmlns:p14="http://schemas.microsoft.com/office/powerpoint/2010/main" val="502888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0E6DC-4FF2-4BAA-9022-E2CAFB818199}" type="datetimeFigureOut">
              <a:rPr lang="en-IN" smtClean="0"/>
              <a:pPr/>
              <a:t>09-02-2018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63CC147-4ED5-4BCD-BEE6-82B4A9A087C6}" type="slidenum">
              <a:rPr lang="en-IN" smtClean="0"/>
              <a:pPr/>
              <a:t>‹#›</a:t>
            </a:fld>
            <a:endParaRPr lang="en-IN"/>
          </a:p>
        </p:txBody>
      </p:sp>
    </p:spTree>
    <p:extLst>
      <p:ext uri="{BB962C8B-B14F-4D97-AF65-F5344CB8AC3E}">
        <p14:creationId xmlns:p14="http://schemas.microsoft.com/office/powerpoint/2010/main" val="39931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0E6DC-4FF2-4BAA-9022-E2CAFB818199}" type="datetimeFigureOut">
              <a:rPr lang="en-IN" smtClean="0"/>
              <a:pPr/>
              <a:t>09-02-2018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3CC147-4ED5-4BCD-BEE6-82B4A9A087C6}" type="slidenum">
              <a:rPr lang="en-IN" smtClean="0"/>
              <a:pPr/>
              <a:t>‹#›</a:t>
            </a:fld>
            <a:endParaRPr lang="en-IN"/>
          </a:p>
        </p:txBody>
      </p:sp>
    </p:spTree>
    <p:extLst>
      <p:ext uri="{BB962C8B-B14F-4D97-AF65-F5344CB8AC3E}">
        <p14:creationId xmlns:p14="http://schemas.microsoft.com/office/powerpoint/2010/main" val="338172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0E6DC-4FF2-4BAA-9022-E2CAFB818199}" type="datetimeFigureOut">
              <a:rPr lang="en-IN" smtClean="0"/>
              <a:pPr/>
              <a:t>09-02-2018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3CC147-4ED5-4BCD-BEE6-82B4A9A087C6}" type="slidenum">
              <a:rPr lang="en-IN" smtClean="0"/>
              <a:pPr/>
              <a:t>‹#›</a:t>
            </a:fld>
            <a:endParaRPr lang="en-IN"/>
          </a:p>
        </p:txBody>
      </p:sp>
    </p:spTree>
    <p:extLst>
      <p:ext uri="{BB962C8B-B14F-4D97-AF65-F5344CB8AC3E}">
        <p14:creationId xmlns:p14="http://schemas.microsoft.com/office/powerpoint/2010/main" val="1489647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0E6DC-4FF2-4BAA-9022-E2CAFB818199}" type="datetimeFigureOut">
              <a:rPr lang="en-IN" smtClean="0"/>
              <a:pPr/>
              <a:t>09-02-2018</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CC147-4ED5-4BCD-BEE6-82B4A9A087C6}" type="slidenum">
              <a:rPr lang="en-IN" smtClean="0"/>
              <a:pPr/>
              <a:t>‹#›</a:t>
            </a:fld>
            <a:endParaRPr lang="en-IN"/>
          </a:p>
        </p:txBody>
      </p:sp>
    </p:spTree>
    <p:extLst>
      <p:ext uri="{BB962C8B-B14F-4D97-AF65-F5344CB8AC3E}">
        <p14:creationId xmlns:p14="http://schemas.microsoft.com/office/powerpoint/2010/main" val="1358593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hyperlink" Target="http://www.ipo.gov.uk/rs-bin/RightSite/formexec?DMW_INPUTFORM=tpo/biblio&amp;DMW_SEARCH_TEXT=3019301&amp;PREVIOUS_FORM=BROWSE&amp;PREVIOUS_SEARCH_FORM=NULL&amp;BROWSER_TYPE=ie4" TargetMode="External"/><Relationship Id="rId3" Type="http://schemas.openxmlformats.org/officeDocument/2006/relationships/image" Target="../media/image57.png"/><Relationship Id="rId7" Type="http://schemas.openxmlformats.org/officeDocument/2006/relationships/hyperlink" Target="http://www.ipo.gov.uk/rs-bin/RightSite/formexec?DMW_INPUTFORM=tpo/biblio&amp;DMW_SEARCH_TEXT=2022286&amp;PREVIOUS_FORM=BROWSE&amp;PREVIOUS_SEARCH_FORM=NULL&amp;BROWSER_TYPE=ie4" TargetMode="External"/><Relationship Id="rId12" Type="http://schemas.openxmlformats.org/officeDocument/2006/relationships/hyperlink" Target="http://www.ipo.gov.uk/rs-bin/RightSite/formexec?DMW_INPUTFORM=tpo/biblio&amp;DMW_SEARCH_TEXT=1028074&amp;PREVIOUS_FORM=BROWSE&amp;PREVIOUS_SEARCH_FORM=NULL&amp;BROWSER_TYPE=ie4" TargetMode="External"/><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3.png"/><Relationship Id="rId5" Type="http://schemas.openxmlformats.org/officeDocument/2006/relationships/image" Target="../media/image59.png"/><Relationship Id="rId10" Type="http://schemas.openxmlformats.org/officeDocument/2006/relationships/image" Target="../media/image62.png"/><Relationship Id="rId4" Type="http://schemas.openxmlformats.org/officeDocument/2006/relationships/image" Target="../media/image58.png"/><Relationship Id="rId9" Type="http://schemas.openxmlformats.org/officeDocument/2006/relationships/hyperlink" Target="http://www.ipo.gov.uk/rs-bin/RightSite/formexec?DMW_INPUTFORM=tpo/biblio&amp;DMW_SEARCH_TEXT=2020422&amp;PREVIOUS_FORM=BROWSE&amp;PREVIOUS_SEARCH_FORM=NULL&amp;BROWSER_TYPE=ie4" TargetMode="External"/><Relationship Id="rId14" Type="http://schemas.openxmlformats.org/officeDocument/2006/relationships/image" Target="../media/image6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www.englishteastore.com/ropafiboch.html"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jpeg"/><Relationship Id="rId7" Type="http://schemas.openxmlformats.org/officeDocument/2006/relationships/hyperlink" Target="/imgres?imgurl=http:\\www.dancewithshadows.com\blog\images\MarutiZenEstilopicturesandprice_E921\Image32.jpg&amp;imgrefurl=http:\\www.dancewithshadows.com\blog\labels\Cars.htm&amp;h=71&amp;w=137&amp;sz=104&amp;tbnid=TKwCkBrMdIMJ:&amp;tbnh=71&amp;tbnw=137&amp;sa=X&amp;oi=image_result&amp;resnum=1&amp;ct=image&amp;cd=2"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8.jpeg"/><Relationship Id="rId4" Type="http://schemas.openxmlformats.org/officeDocument/2006/relationships/hyperlink" Target="http://www.tootoo.com/show/77897/product_showroom/pid_400484/three_band_mobile_phone" TargetMode="Externa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 Type="http://schemas.openxmlformats.org/officeDocument/2006/relationships/image" Target="../media/image9.jpeg"/><Relationship Id="rId16"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18" Type="http://schemas.openxmlformats.org/officeDocument/2006/relationships/image" Target="../media/image41.jpe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jpeg"/><Relationship Id="rId17" Type="http://schemas.openxmlformats.org/officeDocument/2006/relationships/image" Target="../media/image40.jpeg"/><Relationship Id="rId2" Type="http://schemas.openxmlformats.org/officeDocument/2006/relationships/image" Target="../media/image25.jpeg"/><Relationship Id="rId16"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5" Type="http://schemas.openxmlformats.org/officeDocument/2006/relationships/image" Target="../media/image3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 Id="rId14" Type="http://schemas.openxmlformats.org/officeDocument/2006/relationships/image" Target="../media/image37.jpeg"/></Relationships>
</file>

<file path=ppt/slides/_rels/slide9.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jpeg"/><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image" Target="../media/image52.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5" Type="http://schemas.openxmlformats.org/officeDocument/2006/relationships/image" Target="../media/image5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 Id="rId14" Type="http://schemas.openxmlformats.org/officeDocument/2006/relationships/image" Target="../media/image5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13</a:t>
            </a:r>
            <a:r>
              <a:rPr lang="en-US" baseline="30000" dirty="0" smtClean="0"/>
              <a:t>th</a:t>
            </a:r>
            <a:r>
              <a:rPr lang="en-US" dirty="0" smtClean="0"/>
              <a:t> Annual International Seminar on Intellectual Property Rights</a:t>
            </a:r>
          </a:p>
          <a:p>
            <a:r>
              <a:rPr lang="en-US" dirty="0" smtClean="0"/>
              <a:t>Smart Solutions to Global Challenges</a:t>
            </a:r>
          </a:p>
          <a:p>
            <a:r>
              <a:rPr lang="en-US" dirty="0" smtClean="0"/>
              <a:t>Indian Designs Law</a:t>
            </a:r>
          </a:p>
          <a:p>
            <a:pPr marL="0" indent="0" algn="r">
              <a:buNone/>
            </a:pPr>
            <a:endParaRPr lang="en-US" dirty="0" smtClean="0"/>
          </a:p>
          <a:p>
            <a:pPr marL="0" indent="0" algn="r">
              <a:buNone/>
            </a:pPr>
            <a:endParaRPr lang="en-US" dirty="0"/>
          </a:p>
          <a:p>
            <a:pPr marL="0" indent="0" algn="r">
              <a:buNone/>
            </a:pPr>
            <a:r>
              <a:rPr lang="en-US" dirty="0" smtClean="0"/>
              <a:t>Yogesh V Bajaj</a:t>
            </a:r>
          </a:p>
          <a:p>
            <a:pPr marL="0" indent="0" algn="r">
              <a:buNone/>
            </a:pPr>
            <a:r>
              <a:rPr lang="en-US" dirty="0" smtClean="0"/>
              <a:t>Assistant Controller of Patents and Designs.</a:t>
            </a:r>
            <a:endParaRPr lang="en-US" dirty="0"/>
          </a:p>
        </p:txBody>
      </p:sp>
    </p:spTree>
    <p:extLst>
      <p:ext uri="{BB962C8B-B14F-4D97-AF65-F5344CB8AC3E}">
        <p14:creationId xmlns:p14="http://schemas.microsoft.com/office/powerpoint/2010/main" val="3512462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ipo.gov.uk/rs-bin/RightSite/getcontent/80079b43.gif?DMW_OBJECTID=090024da80079b43&amp;DMW_FORMAT=t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http://www.ipo.gov.uk/rs-bin/RightSite/getcontent/80082b32.gif?DMW_OBJECTID=090024da80082b32&amp;DMW_FORMAT=t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524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http://www.ipo.gov.uk/rs-bin/RightSite/getcontent/80064e6e.gif?DMW_OBJECTID=090024da80064e6e&amp;DMW_FORMAT=t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524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ttp://www.ipo.gov.uk/rs-bin/RightSite/getcontent/800547de.gif?DMW_OBJECTID=090024da800547de&amp;DMW_FORMAT=tb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362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www.ipo.gov.uk/rs-bin/RightSite/getcontent/80054da8.gif?DMW_OBJECTID=090024da80054da8&amp;DMW_FORMAT=tb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4958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ttp://www.ipo.gov.uk/rs-bin/RightSite/getcontent/8000b269.gif?DMW_OBJECTID=090024da8000b269&amp;DMW_FORMAT=tbgif">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8500" y="190500"/>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http://www.ipo.gov.uk/rs-bin/RightSite/getcontent/80004f4f.gif?DMW_OBJECTID=090024da80004f4f&amp;DMW_FORMAT=tbgif">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4648200"/>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3" descr="http://www.ipo.gov.uk/rs-bin/RightSite/getcontent/8000558f.gif?DMW_OBJECTID=090024da8000558f&amp;DMW_FORMAT=tbgif">
            <a:hlinkClick r:id="rId9"/>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00900" y="2362200"/>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0" descr="http://www.ipo.gov.uk/rs-bin/RightSite/getcontent/8000558f.gif?DMW_OBJECTID=090024da8000558f&amp;DMW_FORMAT=tbgif">
            <a:hlinkClick r:id="rId12"/>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4762500"/>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7" descr="http://www.ipo.gov.uk/rs-bin/RightSite/getcontent/80005140.gif?DMW_OBJECTID=090024da80005140&amp;DMW_FORMAT=tbgif">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86600" y="4686300"/>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2"/>
          <p:cNvSpPr txBox="1">
            <a:spLocks noChangeArrowheads="1"/>
          </p:cNvSpPr>
          <p:nvPr/>
        </p:nvSpPr>
        <p:spPr bwMode="auto">
          <a:xfrm>
            <a:off x="2771800" y="3125911"/>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buFont typeface="Wingdings" pitchFamily="2" charset="2"/>
              <a:buNone/>
            </a:pPr>
            <a:r>
              <a:rPr lang="en-US" sz="2800" b="1" dirty="0">
                <a:solidFill>
                  <a:srgbClr val="C00000"/>
                </a:solidFill>
                <a:latin typeface="Arial" pitchFamily="34" charset="0"/>
              </a:rPr>
              <a:t>FARM MACHINARY</a:t>
            </a:r>
          </a:p>
        </p:txBody>
      </p:sp>
    </p:spTree>
    <p:extLst>
      <p:ext uri="{BB962C8B-B14F-4D97-AF65-F5344CB8AC3E}">
        <p14:creationId xmlns:p14="http://schemas.microsoft.com/office/powerpoint/2010/main" val="593653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457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Wingdings" pitchFamily="2" charset="2"/>
              <a:buChar char="r"/>
            </a:pPr>
            <a:endParaRPr lang="en-IN" sz="2400" b="1">
              <a:latin typeface="Times New Roman" pitchFamily="18" charset="0"/>
              <a:sym typeface="Wingdings" pitchFamily="2" charset="2"/>
            </a:endParaRPr>
          </a:p>
        </p:txBody>
      </p:sp>
      <p:sp>
        <p:nvSpPr>
          <p:cNvPr id="8" name="TextBox 7"/>
          <p:cNvSpPr txBox="1"/>
          <p:nvPr/>
        </p:nvSpPr>
        <p:spPr>
          <a:xfrm>
            <a:off x="107504" y="-27384"/>
            <a:ext cx="8856984" cy="954107"/>
          </a:xfrm>
          <a:prstGeom prst="rect">
            <a:avLst/>
          </a:prstGeom>
          <a:noFill/>
        </p:spPr>
        <p:txBody>
          <a:bodyPr wrap="square" rtlCol="0">
            <a:spAutoFit/>
          </a:bodyPr>
          <a:lstStyle/>
          <a:p>
            <a:pPr algn="ctr"/>
            <a:r>
              <a:rPr lang="en-IN" sz="2800" b="1" dirty="0" smtClean="0">
                <a:latin typeface="Times New Roman" pitchFamily="18" charset="0"/>
                <a:cs typeface="Times New Roman" pitchFamily="18" charset="0"/>
              </a:rPr>
              <a:t>Trend of Filing &amp; Registration of Design Applications</a:t>
            </a:r>
          </a:p>
          <a:p>
            <a:endParaRPr lang="en-IN" sz="2800" b="1" dirty="0">
              <a:latin typeface="Times New Roman" pitchFamily="18" charset="0"/>
              <a:cs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071213847"/>
              </p:ext>
            </p:extLst>
          </p:nvPr>
        </p:nvGraphicFramePr>
        <p:xfrm>
          <a:off x="899592" y="476672"/>
          <a:ext cx="7056784" cy="6379464"/>
        </p:xfrm>
        <a:graphic>
          <a:graphicData uri="http://schemas.openxmlformats.org/drawingml/2006/table">
            <a:tbl>
              <a:tblPr firstRow="1" firstCol="1" bandRow="1">
                <a:tableStyleId>{5C22544A-7EE6-4342-B048-85BDC9FD1C3A}</a:tableStyleId>
              </a:tblPr>
              <a:tblGrid>
                <a:gridCol w="1687526"/>
                <a:gridCol w="2795066"/>
                <a:gridCol w="2574192"/>
              </a:tblGrid>
              <a:tr h="371027">
                <a:tc>
                  <a:txBody>
                    <a:bodyPr/>
                    <a:lstStyle/>
                    <a:p>
                      <a:pPr algn="l">
                        <a:lnSpc>
                          <a:spcPct val="115000"/>
                        </a:lnSpc>
                        <a:spcAft>
                          <a:spcPts val="0"/>
                        </a:spcAft>
                      </a:pPr>
                      <a:r>
                        <a:rPr lang="en-IN" sz="2800" dirty="0">
                          <a:effectLst/>
                          <a:latin typeface="Times New Roman" pitchFamily="18" charset="0"/>
                          <a:cs typeface="Times New Roman" pitchFamily="18" charset="0"/>
                        </a:rPr>
                        <a:t>Year</a:t>
                      </a:r>
                      <a:endParaRPr lang="en-IN" sz="4000" dirty="0">
                        <a:effectLst/>
                        <a:latin typeface="Times New Roman" pitchFamily="18" charset="0"/>
                        <a:ea typeface="Times New Roman"/>
                        <a:cs typeface="Times New Roman" pitchFamily="18" charset="0"/>
                      </a:endParaRPr>
                    </a:p>
                  </a:txBody>
                  <a:tcPr marL="68580" marR="68580" marT="0" marB="0"/>
                </a:tc>
                <a:tc>
                  <a:txBody>
                    <a:bodyPr/>
                    <a:lstStyle/>
                    <a:p>
                      <a:pPr marL="0" indent="354013" algn="l">
                        <a:lnSpc>
                          <a:spcPct val="115000"/>
                        </a:lnSpc>
                        <a:spcAft>
                          <a:spcPts val="0"/>
                        </a:spcAft>
                      </a:pPr>
                      <a:r>
                        <a:rPr lang="en-IN" sz="2800" dirty="0" smtClean="0">
                          <a:effectLst/>
                          <a:latin typeface="Times New Roman" pitchFamily="18" charset="0"/>
                          <a:cs typeface="Times New Roman" pitchFamily="18" charset="0"/>
                        </a:rPr>
                        <a:t>Filed</a:t>
                      </a:r>
                      <a:endParaRPr lang="en-IN" sz="4000" dirty="0">
                        <a:effectLst/>
                        <a:latin typeface="Times New Roman" pitchFamily="18" charset="0"/>
                        <a:ea typeface="Times New Roman"/>
                        <a:cs typeface="Times New Roman" pitchFamily="18" charset="0"/>
                      </a:endParaRPr>
                    </a:p>
                  </a:txBody>
                  <a:tcPr marL="68580" marR="68580" marT="0" marB="0"/>
                </a:tc>
                <a:tc>
                  <a:txBody>
                    <a:bodyPr/>
                    <a:lstStyle/>
                    <a:p>
                      <a:pPr algn="l">
                        <a:lnSpc>
                          <a:spcPct val="115000"/>
                        </a:lnSpc>
                        <a:spcAft>
                          <a:spcPts val="0"/>
                        </a:spcAft>
                      </a:pPr>
                      <a:r>
                        <a:rPr lang="en-IN" sz="2800" dirty="0">
                          <a:effectLst/>
                          <a:latin typeface="Times New Roman" pitchFamily="18" charset="0"/>
                          <a:cs typeface="Times New Roman" pitchFamily="18" charset="0"/>
                        </a:rPr>
                        <a:t>Registered</a:t>
                      </a:r>
                      <a:endParaRPr lang="en-IN" sz="4000" dirty="0">
                        <a:effectLst/>
                        <a:latin typeface="Times New Roman" pitchFamily="18" charset="0"/>
                        <a:ea typeface="Times New Roman"/>
                        <a:cs typeface="Times New Roman" pitchFamily="18" charset="0"/>
                      </a:endParaRPr>
                    </a:p>
                  </a:txBody>
                  <a:tcPr marL="68580" marR="68580" marT="0" marB="0"/>
                </a:tc>
              </a:tr>
              <a:tr h="371027">
                <a:tc>
                  <a:txBody>
                    <a:bodyPr/>
                    <a:lstStyle/>
                    <a:p>
                      <a:pPr algn="l">
                        <a:lnSpc>
                          <a:spcPct val="115000"/>
                        </a:lnSpc>
                        <a:spcAft>
                          <a:spcPts val="0"/>
                        </a:spcAft>
                      </a:pPr>
                      <a:r>
                        <a:rPr lang="en-IN" sz="2800" dirty="0">
                          <a:effectLst/>
                          <a:latin typeface="Times New Roman" pitchFamily="18" charset="0"/>
                          <a:cs typeface="Times New Roman" pitchFamily="18" charset="0"/>
                        </a:rPr>
                        <a:t>2004-05</a:t>
                      </a:r>
                      <a:endParaRPr lang="en-IN" sz="4000" dirty="0">
                        <a:effectLst/>
                        <a:latin typeface="Times New Roman" pitchFamily="18" charset="0"/>
                        <a:ea typeface="Times New Roman"/>
                        <a:cs typeface="Times New Roman" pitchFamily="18" charset="0"/>
                      </a:endParaRPr>
                    </a:p>
                  </a:txBody>
                  <a:tcPr marL="68580" marR="68580" marT="0" marB="0"/>
                </a:tc>
                <a:tc>
                  <a:txBody>
                    <a:bodyPr/>
                    <a:lstStyle/>
                    <a:p>
                      <a:pPr marL="356870" algn="l">
                        <a:lnSpc>
                          <a:spcPct val="115000"/>
                        </a:lnSpc>
                        <a:spcAft>
                          <a:spcPts val="0"/>
                        </a:spcAft>
                      </a:pPr>
                      <a:r>
                        <a:rPr lang="en-US" sz="2800" spc="-30" dirty="0">
                          <a:effectLst/>
                          <a:latin typeface="Times New Roman" pitchFamily="18" charset="0"/>
                          <a:cs typeface="Times New Roman" pitchFamily="18" charset="0"/>
                        </a:rPr>
                        <a:t>4017</a:t>
                      </a:r>
                      <a:endParaRPr lang="en-IN" sz="4000" dirty="0">
                        <a:effectLst/>
                        <a:latin typeface="Times New Roman" pitchFamily="18" charset="0"/>
                        <a:ea typeface="Times New Roman"/>
                        <a:cs typeface="Times New Roman" pitchFamily="18" charset="0"/>
                      </a:endParaRPr>
                    </a:p>
                  </a:txBody>
                  <a:tcPr marL="68580" marR="68580" marT="0" marB="0"/>
                </a:tc>
                <a:tc>
                  <a:txBody>
                    <a:bodyPr/>
                    <a:lstStyle/>
                    <a:p>
                      <a:pPr algn="l">
                        <a:lnSpc>
                          <a:spcPct val="115000"/>
                        </a:lnSpc>
                        <a:spcAft>
                          <a:spcPts val="0"/>
                        </a:spcAft>
                      </a:pPr>
                      <a:r>
                        <a:rPr lang="en-IN" sz="2800">
                          <a:effectLst/>
                          <a:latin typeface="Times New Roman" pitchFamily="18" charset="0"/>
                          <a:cs typeface="Times New Roman" pitchFamily="18" charset="0"/>
                        </a:rPr>
                        <a:t>3728</a:t>
                      </a:r>
                      <a:endParaRPr lang="en-IN" sz="4000">
                        <a:effectLst/>
                        <a:latin typeface="Times New Roman" pitchFamily="18" charset="0"/>
                        <a:ea typeface="Times New Roman"/>
                        <a:cs typeface="Times New Roman" pitchFamily="18" charset="0"/>
                      </a:endParaRPr>
                    </a:p>
                  </a:txBody>
                  <a:tcPr marL="68580" marR="68580" marT="0" marB="0"/>
                </a:tc>
              </a:tr>
              <a:tr h="383226">
                <a:tc>
                  <a:txBody>
                    <a:bodyPr/>
                    <a:lstStyle/>
                    <a:p>
                      <a:pPr algn="l">
                        <a:lnSpc>
                          <a:spcPct val="115000"/>
                        </a:lnSpc>
                        <a:spcAft>
                          <a:spcPts val="0"/>
                        </a:spcAft>
                      </a:pPr>
                      <a:r>
                        <a:rPr lang="en-IN" sz="2800" dirty="0">
                          <a:effectLst/>
                          <a:latin typeface="Times New Roman" pitchFamily="18" charset="0"/>
                          <a:cs typeface="Times New Roman" pitchFamily="18" charset="0"/>
                        </a:rPr>
                        <a:t>2005-06</a:t>
                      </a:r>
                      <a:endParaRPr lang="en-IN" sz="4000" dirty="0">
                        <a:effectLst/>
                        <a:latin typeface="Times New Roman" pitchFamily="18" charset="0"/>
                        <a:ea typeface="Times New Roman"/>
                        <a:cs typeface="Times New Roman" pitchFamily="18" charset="0"/>
                      </a:endParaRPr>
                    </a:p>
                  </a:txBody>
                  <a:tcPr marL="68580" marR="68580" marT="0" marB="0"/>
                </a:tc>
                <a:tc>
                  <a:txBody>
                    <a:bodyPr/>
                    <a:lstStyle/>
                    <a:p>
                      <a:pPr marL="356870" algn="l">
                        <a:lnSpc>
                          <a:spcPct val="115000"/>
                        </a:lnSpc>
                        <a:spcAft>
                          <a:spcPts val="0"/>
                        </a:spcAft>
                      </a:pPr>
                      <a:r>
                        <a:rPr lang="en-US" sz="2800" spc="-30" dirty="0">
                          <a:effectLst/>
                          <a:latin typeface="Times New Roman" pitchFamily="18" charset="0"/>
                          <a:cs typeface="Times New Roman" pitchFamily="18" charset="0"/>
                        </a:rPr>
                        <a:t>4949</a:t>
                      </a:r>
                      <a:endParaRPr lang="en-IN" sz="4000" dirty="0">
                        <a:effectLst/>
                        <a:latin typeface="Times New Roman" pitchFamily="18" charset="0"/>
                        <a:ea typeface="Times New Roman"/>
                        <a:cs typeface="Times New Roman" pitchFamily="18" charset="0"/>
                      </a:endParaRPr>
                    </a:p>
                  </a:txBody>
                  <a:tcPr marL="68580" marR="68580" marT="0" marB="0"/>
                </a:tc>
                <a:tc>
                  <a:txBody>
                    <a:bodyPr/>
                    <a:lstStyle/>
                    <a:p>
                      <a:pPr algn="l">
                        <a:lnSpc>
                          <a:spcPct val="115000"/>
                        </a:lnSpc>
                        <a:spcAft>
                          <a:spcPts val="0"/>
                        </a:spcAft>
                      </a:pPr>
                      <a:r>
                        <a:rPr lang="en-IN" sz="2800">
                          <a:effectLst/>
                          <a:latin typeface="Times New Roman" pitchFamily="18" charset="0"/>
                          <a:cs typeface="Times New Roman" pitchFamily="18" charset="0"/>
                        </a:rPr>
                        <a:t>4175</a:t>
                      </a:r>
                      <a:endParaRPr lang="en-IN" sz="4000">
                        <a:effectLst/>
                        <a:latin typeface="Times New Roman" pitchFamily="18" charset="0"/>
                        <a:ea typeface="Times New Roman"/>
                        <a:cs typeface="Times New Roman" pitchFamily="18" charset="0"/>
                      </a:endParaRPr>
                    </a:p>
                  </a:txBody>
                  <a:tcPr marL="68580" marR="68580" marT="0" marB="0"/>
                </a:tc>
              </a:tr>
              <a:tr h="371027">
                <a:tc>
                  <a:txBody>
                    <a:bodyPr/>
                    <a:lstStyle/>
                    <a:p>
                      <a:pPr algn="l">
                        <a:lnSpc>
                          <a:spcPct val="115000"/>
                        </a:lnSpc>
                        <a:spcAft>
                          <a:spcPts val="0"/>
                        </a:spcAft>
                      </a:pPr>
                      <a:r>
                        <a:rPr lang="en-IN" sz="2800">
                          <a:effectLst/>
                          <a:latin typeface="Times New Roman" pitchFamily="18" charset="0"/>
                          <a:cs typeface="Times New Roman" pitchFamily="18" charset="0"/>
                        </a:rPr>
                        <a:t>2006-07</a:t>
                      </a:r>
                      <a:endParaRPr lang="en-IN" sz="4000">
                        <a:effectLst/>
                        <a:latin typeface="Times New Roman" pitchFamily="18" charset="0"/>
                        <a:ea typeface="Times New Roman"/>
                        <a:cs typeface="Times New Roman" pitchFamily="18" charset="0"/>
                      </a:endParaRPr>
                    </a:p>
                  </a:txBody>
                  <a:tcPr marL="68580" marR="68580" marT="0" marB="0"/>
                </a:tc>
                <a:tc>
                  <a:txBody>
                    <a:bodyPr/>
                    <a:lstStyle/>
                    <a:p>
                      <a:pPr marL="361315" algn="l">
                        <a:lnSpc>
                          <a:spcPct val="115000"/>
                        </a:lnSpc>
                        <a:spcAft>
                          <a:spcPts val="0"/>
                        </a:spcAft>
                      </a:pPr>
                      <a:r>
                        <a:rPr lang="en-US" sz="2800" spc="-75" dirty="0">
                          <a:effectLst/>
                          <a:latin typeface="Times New Roman" pitchFamily="18" charset="0"/>
                          <a:cs typeface="Times New Roman" pitchFamily="18" charset="0"/>
                        </a:rPr>
                        <a:t>5521</a:t>
                      </a:r>
                      <a:endParaRPr lang="en-IN" sz="4000" dirty="0">
                        <a:effectLst/>
                        <a:latin typeface="Times New Roman" pitchFamily="18" charset="0"/>
                        <a:ea typeface="Times New Roman"/>
                        <a:cs typeface="Times New Roman" pitchFamily="18" charset="0"/>
                      </a:endParaRPr>
                    </a:p>
                  </a:txBody>
                  <a:tcPr marL="68580" marR="68580" marT="0" marB="0"/>
                </a:tc>
                <a:tc>
                  <a:txBody>
                    <a:bodyPr/>
                    <a:lstStyle/>
                    <a:p>
                      <a:pPr algn="l">
                        <a:lnSpc>
                          <a:spcPct val="115000"/>
                        </a:lnSpc>
                        <a:spcAft>
                          <a:spcPts val="0"/>
                        </a:spcAft>
                      </a:pPr>
                      <a:r>
                        <a:rPr lang="en-IN" sz="2800" dirty="0">
                          <a:effectLst/>
                          <a:latin typeface="Times New Roman" pitchFamily="18" charset="0"/>
                          <a:cs typeface="Times New Roman" pitchFamily="18" charset="0"/>
                        </a:rPr>
                        <a:t>4250</a:t>
                      </a:r>
                      <a:endParaRPr lang="en-IN" sz="4000" dirty="0">
                        <a:effectLst/>
                        <a:latin typeface="Times New Roman" pitchFamily="18" charset="0"/>
                        <a:ea typeface="Times New Roman"/>
                        <a:cs typeface="Times New Roman" pitchFamily="18" charset="0"/>
                      </a:endParaRPr>
                    </a:p>
                  </a:txBody>
                  <a:tcPr marL="68580" marR="68580" marT="0" marB="0"/>
                </a:tc>
              </a:tr>
              <a:tr h="371027">
                <a:tc>
                  <a:txBody>
                    <a:bodyPr/>
                    <a:lstStyle/>
                    <a:p>
                      <a:pPr algn="l">
                        <a:lnSpc>
                          <a:spcPct val="115000"/>
                        </a:lnSpc>
                        <a:spcAft>
                          <a:spcPts val="0"/>
                        </a:spcAft>
                      </a:pPr>
                      <a:r>
                        <a:rPr lang="en-IN" sz="2800">
                          <a:effectLst/>
                          <a:latin typeface="Times New Roman" pitchFamily="18" charset="0"/>
                          <a:cs typeface="Times New Roman" pitchFamily="18" charset="0"/>
                        </a:rPr>
                        <a:t>2007-08</a:t>
                      </a:r>
                      <a:endParaRPr lang="en-IN" sz="4000">
                        <a:effectLst/>
                        <a:latin typeface="Times New Roman" pitchFamily="18" charset="0"/>
                        <a:ea typeface="Times New Roman"/>
                        <a:cs typeface="Times New Roman" pitchFamily="18" charset="0"/>
                      </a:endParaRPr>
                    </a:p>
                  </a:txBody>
                  <a:tcPr marL="68580" marR="68580" marT="0" marB="0"/>
                </a:tc>
                <a:tc>
                  <a:txBody>
                    <a:bodyPr/>
                    <a:lstStyle/>
                    <a:p>
                      <a:pPr marL="356870" algn="l">
                        <a:lnSpc>
                          <a:spcPct val="115000"/>
                        </a:lnSpc>
                        <a:spcAft>
                          <a:spcPts val="0"/>
                        </a:spcAft>
                      </a:pPr>
                      <a:r>
                        <a:rPr lang="en-US" sz="2800" spc="-30" dirty="0">
                          <a:effectLst/>
                          <a:latin typeface="Times New Roman" pitchFamily="18" charset="0"/>
                          <a:cs typeface="Times New Roman" pitchFamily="18" charset="0"/>
                        </a:rPr>
                        <a:t>6402</a:t>
                      </a:r>
                      <a:endParaRPr lang="en-IN" sz="4000" dirty="0">
                        <a:effectLst/>
                        <a:latin typeface="Times New Roman" pitchFamily="18" charset="0"/>
                        <a:ea typeface="Times New Roman"/>
                        <a:cs typeface="Times New Roman" pitchFamily="18" charset="0"/>
                      </a:endParaRPr>
                    </a:p>
                  </a:txBody>
                  <a:tcPr marL="68580" marR="68580" marT="0" marB="0"/>
                </a:tc>
                <a:tc>
                  <a:txBody>
                    <a:bodyPr/>
                    <a:lstStyle/>
                    <a:p>
                      <a:pPr algn="l">
                        <a:lnSpc>
                          <a:spcPct val="115000"/>
                        </a:lnSpc>
                        <a:spcAft>
                          <a:spcPts val="0"/>
                        </a:spcAft>
                      </a:pPr>
                      <a:r>
                        <a:rPr lang="en-IN" sz="2800">
                          <a:effectLst/>
                          <a:latin typeface="Times New Roman" pitchFamily="18" charset="0"/>
                          <a:cs typeface="Times New Roman" pitchFamily="18" charset="0"/>
                        </a:rPr>
                        <a:t>4928</a:t>
                      </a:r>
                      <a:endParaRPr lang="en-IN" sz="4000">
                        <a:effectLst/>
                        <a:latin typeface="Times New Roman" pitchFamily="18" charset="0"/>
                        <a:ea typeface="Times New Roman"/>
                        <a:cs typeface="Times New Roman" pitchFamily="18" charset="0"/>
                      </a:endParaRPr>
                    </a:p>
                  </a:txBody>
                  <a:tcPr marL="68580" marR="68580" marT="0" marB="0"/>
                </a:tc>
              </a:tr>
              <a:tr h="383226">
                <a:tc>
                  <a:txBody>
                    <a:bodyPr/>
                    <a:lstStyle/>
                    <a:p>
                      <a:pPr algn="l">
                        <a:lnSpc>
                          <a:spcPct val="115000"/>
                        </a:lnSpc>
                        <a:spcAft>
                          <a:spcPts val="0"/>
                        </a:spcAft>
                      </a:pPr>
                      <a:r>
                        <a:rPr lang="en-IN" sz="2800">
                          <a:effectLst/>
                          <a:latin typeface="Times New Roman" pitchFamily="18" charset="0"/>
                          <a:cs typeface="Times New Roman" pitchFamily="18" charset="0"/>
                        </a:rPr>
                        <a:t>2008-09</a:t>
                      </a:r>
                      <a:endParaRPr lang="en-IN" sz="4000">
                        <a:effectLst/>
                        <a:latin typeface="Times New Roman" pitchFamily="18" charset="0"/>
                        <a:ea typeface="Times New Roman"/>
                        <a:cs typeface="Times New Roman" pitchFamily="18" charset="0"/>
                      </a:endParaRPr>
                    </a:p>
                  </a:txBody>
                  <a:tcPr marL="68580" marR="68580" marT="0" marB="0"/>
                </a:tc>
                <a:tc>
                  <a:txBody>
                    <a:bodyPr/>
                    <a:lstStyle/>
                    <a:p>
                      <a:pPr marL="356870" algn="l">
                        <a:lnSpc>
                          <a:spcPct val="115000"/>
                        </a:lnSpc>
                        <a:spcAft>
                          <a:spcPts val="0"/>
                        </a:spcAft>
                      </a:pPr>
                      <a:r>
                        <a:rPr lang="en-US" sz="2800" spc="-30" dirty="0">
                          <a:effectLst/>
                          <a:latin typeface="Times New Roman" pitchFamily="18" charset="0"/>
                          <a:cs typeface="Times New Roman" pitchFamily="18" charset="0"/>
                        </a:rPr>
                        <a:t>6557</a:t>
                      </a:r>
                      <a:endParaRPr lang="en-IN" sz="4000" dirty="0">
                        <a:effectLst/>
                        <a:latin typeface="Times New Roman" pitchFamily="18" charset="0"/>
                        <a:ea typeface="Times New Roman"/>
                        <a:cs typeface="Times New Roman" pitchFamily="18" charset="0"/>
                      </a:endParaRPr>
                    </a:p>
                  </a:txBody>
                  <a:tcPr marL="68580" marR="68580" marT="0" marB="0"/>
                </a:tc>
                <a:tc>
                  <a:txBody>
                    <a:bodyPr/>
                    <a:lstStyle/>
                    <a:p>
                      <a:pPr algn="l">
                        <a:lnSpc>
                          <a:spcPct val="115000"/>
                        </a:lnSpc>
                        <a:spcAft>
                          <a:spcPts val="0"/>
                        </a:spcAft>
                      </a:pPr>
                      <a:r>
                        <a:rPr lang="en-IN" sz="2800" dirty="0">
                          <a:effectLst/>
                          <a:latin typeface="Times New Roman" pitchFamily="18" charset="0"/>
                          <a:cs typeface="Times New Roman" pitchFamily="18" charset="0"/>
                        </a:rPr>
                        <a:t>4772</a:t>
                      </a:r>
                      <a:endParaRPr lang="en-IN" sz="4000" dirty="0">
                        <a:effectLst/>
                        <a:latin typeface="Times New Roman" pitchFamily="18" charset="0"/>
                        <a:ea typeface="Times New Roman"/>
                        <a:cs typeface="Times New Roman" pitchFamily="18" charset="0"/>
                      </a:endParaRPr>
                    </a:p>
                  </a:txBody>
                  <a:tcPr marL="68580" marR="68580" marT="0" marB="0"/>
                </a:tc>
              </a:tr>
              <a:tr h="371027">
                <a:tc>
                  <a:txBody>
                    <a:bodyPr/>
                    <a:lstStyle/>
                    <a:p>
                      <a:pPr algn="l">
                        <a:lnSpc>
                          <a:spcPct val="115000"/>
                        </a:lnSpc>
                        <a:spcAft>
                          <a:spcPts val="0"/>
                        </a:spcAft>
                      </a:pPr>
                      <a:r>
                        <a:rPr lang="en-IN" sz="2800">
                          <a:effectLst/>
                          <a:latin typeface="Times New Roman" pitchFamily="18" charset="0"/>
                          <a:cs typeface="Times New Roman" pitchFamily="18" charset="0"/>
                        </a:rPr>
                        <a:t>2009-10</a:t>
                      </a:r>
                      <a:endParaRPr lang="en-IN" sz="4000">
                        <a:effectLst/>
                        <a:latin typeface="Times New Roman" pitchFamily="18" charset="0"/>
                        <a:ea typeface="Times New Roman"/>
                        <a:cs typeface="Times New Roman" pitchFamily="18" charset="0"/>
                      </a:endParaRPr>
                    </a:p>
                  </a:txBody>
                  <a:tcPr marL="68580" marR="68580" marT="0" marB="0"/>
                </a:tc>
                <a:tc>
                  <a:txBody>
                    <a:bodyPr/>
                    <a:lstStyle/>
                    <a:p>
                      <a:pPr marL="356870" algn="l">
                        <a:lnSpc>
                          <a:spcPct val="115000"/>
                        </a:lnSpc>
                        <a:spcAft>
                          <a:spcPts val="0"/>
                        </a:spcAft>
                      </a:pPr>
                      <a:r>
                        <a:rPr lang="en-US" sz="2800" spc="-30" dirty="0">
                          <a:effectLst/>
                          <a:latin typeface="Times New Roman" pitchFamily="18" charset="0"/>
                          <a:cs typeface="Times New Roman" pitchFamily="18" charset="0"/>
                        </a:rPr>
                        <a:t>6092</a:t>
                      </a:r>
                      <a:endParaRPr lang="en-IN" sz="4000" dirty="0">
                        <a:effectLst/>
                        <a:latin typeface="Times New Roman" pitchFamily="18" charset="0"/>
                        <a:ea typeface="Times New Roman"/>
                        <a:cs typeface="Times New Roman" pitchFamily="18" charset="0"/>
                      </a:endParaRPr>
                    </a:p>
                  </a:txBody>
                  <a:tcPr marL="68580" marR="68580" marT="0" marB="0"/>
                </a:tc>
                <a:tc>
                  <a:txBody>
                    <a:bodyPr/>
                    <a:lstStyle/>
                    <a:p>
                      <a:pPr algn="l">
                        <a:lnSpc>
                          <a:spcPct val="115000"/>
                        </a:lnSpc>
                        <a:spcAft>
                          <a:spcPts val="0"/>
                        </a:spcAft>
                      </a:pPr>
                      <a:r>
                        <a:rPr lang="en-IN" sz="2800" dirty="0">
                          <a:effectLst/>
                          <a:latin typeface="Times New Roman" pitchFamily="18" charset="0"/>
                          <a:cs typeface="Times New Roman" pitchFamily="18" charset="0"/>
                        </a:rPr>
                        <a:t>6025</a:t>
                      </a:r>
                      <a:endParaRPr lang="en-IN" sz="4000" dirty="0">
                        <a:effectLst/>
                        <a:latin typeface="Times New Roman" pitchFamily="18" charset="0"/>
                        <a:ea typeface="Times New Roman"/>
                        <a:cs typeface="Times New Roman" pitchFamily="18" charset="0"/>
                      </a:endParaRPr>
                    </a:p>
                  </a:txBody>
                  <a:tcPr marL="68580" marR="68580" marT="0" marB="0"/>
                </a:tc>
              </a:tr>
              <a:tr h="371027">
                <a:tc>
                  <a:txBody>
                    <a:bodyPr/>
                    <a:lstStyle/>
                    <a:p>
                      <a:pPr algn="l">
                        <a:lnSpc>
                          <a:spcPct val="115000"/>
                        </a:lnSpc>
                        <a:spcAft>
                          <a:spcPts val="0"/>
                        </a:spcAft>
                      </a:pPr>
                      <a:r>
                        <a:rPr lang="en-IN" sz="2800">
                          <a:effectLst/>
                          <a:latin typeface="Times New Roman" pitchFamily="18" charset="0"/>
                          <a:cs typeface="Times New Roman" pitchFamily="18" charset="0"/>
                        </a:rPr>
                        <a:t>2010-11</a:t>
                      </a:r>
                      <a:endParaRPr lang="en-IN" sz="4000">
                        <a:effectLst/>
                        <a:latin typeface="Times New Roman" pitchFamily="18" charset="0"/>
                        <a:ea typeface="Times New Roman"/>
                        <a:cs typeface="Times New Roman" pitchFamily="18" charset="0"/>
                      </a:endParaRPr>
                    </a:p>
                  </a:txBody>
                  <a:tcPr marL="68580" marR="68580" marT="0" marB="0"/>
                </a:tc>
                <a:tc>
                  <a:txBody>
                    <a:bodyPr/>
                    <a:lstStyle/>
                    <a:p>
                      <a:pPr marL="361315" algn="l">
                        <a:lnSpc>
                          <a:spcPct val="115000"/>
                        </a:lnSpc>
                        <a:spcAft>
                          <a:spcPts val="0"/>
                        </a:spcAft>
                      </a:pPr>
                      <a:r>
                        <a:rPr lang="en-US" sz="2800" spc="-35" dirty="0">
                          <a:effectLst/>
                          <a:latin typeface="Times New Roman" pitchFamily="18" charset="0"/>
                          <a:cs typeface="Times New Roman" pitchFamily="18" charset="0"/>
                        </a:rPr>
                        <a:t>7589</a:t>
                      </a:r>
                      <a:endParaRPr lang="en-IN" sz="4000" dirty="0">
                        <a:effectLst/>
                        <a:latin typeface="Times New Roman" pitchFamily="18" charset="0"/>
                        <a:ea typeface="Times New Roman"/>
                        <a:cs typeface="Times New Roman" pitchFamily="18" charset="0"/>
                      </a:endParaRPr>
                    </a:p>
                  </a:txBody>
                  <a:tcPr marL="68580" marR="68580" marT="0" marB="0"/>
                </a:tc>
                <a:tc>
                  <a:txBody>
                    <a:bodyPr/>
                    <a:lstStyle/>
                    <a:p>
                      <a:pPr algn="l">
                        <a:lnSpc>
                          <a:spcPct val="115000"/>
                        </a:lnSpc>
                        <a:spcAft>
                          <a:spcPts val="0"/>
                        </a:spcAft>
                      </a:pPr>
                      <a:r>
                        <a:rPr lang="en-IN" sz="2800" dirty="0">
                          <a:effectLst/>
                          <a:latin typeface="Times New Roman" pitchFamily="18" charset="0"/>
                          <a:cs typeface="Times New Roman" pitchFamily="18" charset="0"/>
                        </a:rPr>
                        <a:t>9206</a:t>
                      </a:r>
                      <a:endParaRPr lang="en-IN" sz="4000" dirty="0">
                        <a:effectLst/>
                        <a:latin typeface="Times New Roman" pitchFamily="18" charset="0"/>
                        <a:ea typeface="Times New Roman"/>
                        <a:cs typeface="Times New Roman" pitchFamily="18" charset="0"/>
                      </a:endParaRPr>
                    </a:p>
                  </a:txBody>
                  <a:tcPr marL="68580" marR="68580" marT="0" marB="0"/>
                </a:tc>
              </a:tr>
              <a:tr h="383226">
                <a:tc>
                  <a:txBody>
                    <a:bodyPr/>
                    <a:lstStyle/>
                    <a:p>
                      <a:pPr algn="l">
                        <a:lnSpc>
                          <a:spcPct val="115000"/>
                        </a:lnSpc>
                        <a:spcAft>
                          <a:spcPts val="0"/>
                        </a:spcAft>
                      </a:pPr>
                      <a:r>
                        <a:rPr lang="en-IN" sz="2800">
                          <a:effectLst/>
                          <a:latin typeface="Times New Roman" pitchFamily="18" charset="0"/>
                          <a:cs typeface="Times New Roman" pitchFamily="18" charset="0"/>
                        </a:rPr>
                        <a:t>2011-12</a:t>
                      </a:r>
                      <a:endParaRPr lang="en-IN" sz="4000">
                        <a:effectLst/>
                        <a:latin typeface="Times New Roman" pitchFamily="18" charset="0"/>
                        <a:ea typeface="Times New Roman"/>
                        <a:cs typeface="Times New Roman" pitchFamily="18" charset="0"/>
                      </a:endParaRPr>
                    </a:p>
                  </a:txBody>
                  <a:tcPr marL="68580" marR="68580" marT="0" marB="0"/>
                </a:tc>
                <a:tc>
                  <a:txBody>
                    <a:bodyPr/>
                    <a:lstStyle/>
                    <a:p>
                      <a:pPr marL="361315" algn="l">
                        <a:lnSpc>
                          <a:spcPct val="115000"/>
                        </a:lnSpc>
                        <a:spcAft>
                          <a:spcPts val="0"/>
                        </a:spcAft>
                      </a:pPr>
                      <a:r>
                        <a:rPr lang="en-US" sz="2800" spc="-35" dirty="0">
                          <a:effectLst/>
                          <a:latin typeface="Times New Roman" pitchFamily="18" charset="0"/>
                          <a:cs typeface="Times New Roman" pitchFamily="18" charset="0"/>
                        </a:rPr>
                        <a:t>8373</a:t>
                      </a:r>
                      <a:endParaRPr lang="en-IN" sz="4000" dirty="0">
                        <a:effectLst/>
                        <a:latin typeface="Times New Roman" pitchFamily="18" charset="0"/>
                        <a:ea typeface="Times New Roman"/>
                        <a:cs typeface="Times New Roman" pitchFamily="18" charset="0"/>
                      </a:endParaRPr>
                    </a:p>
                  </a:txBody>
                  <a:tcPr marL="68580" marR="68580" marT="0" marB="0"/>
                </a:tc>
                <a:tc>
                  <a:txBody>
                    <a:bodyPr/>
                    <a:lstStyle/>
                    <a:p>
                      <a:pPr algn="l">
                        <a:lnSpc>
                          <a:spcPct val="115000"/>
                        </a:lnSpc>
                        <a:spcAft>
                          <a:spcPts val="0"/>
                        </a:spcAft>
                      </a:pPr>
                      <a:r>
                        <a:rPr lang="en-IN" sz="2800" dirty="0">
                          <a:effectLst/>
                          <a:latin typeface="Times New Roman" pitchFamily="18" charset="0"/>
                          <a:cs typeface="Times New Roman" pitchFamily="18" charset="0"/>
                        </a:rPr>
                        <a:t>6590</a:t>
                      </a:r>
                      <a:endParaRPr lang="en-IN" sz="4000" dirty="0">
                        <a:effectLst/>
                        <a:latin typeface="Times New Roman" pitchFamily="18" charset="0"/>
                        <a:ea typeface="Times New Roman"/>
                        <a:cs typeface="Times New Roman" pitchFamily="18" charset="0"/>
                      </a:endParaRPr>
                    </a:p>
                  </a:txBody>
                  <a:tcPr marL="68580" marR="68580" marT="0" marB="0"/>
                </a:tc>
              </a:tr>
              <a:tr h="371027">
                <a:tc>
                  <a:txBody>
                    <a:bodyPr/>
                    <a:lstStyle/>
                    <a:p>
                      <a:pPr algn="l">
                        <a:lnSpc>
                          <a:spcPct val="115000"/>
                        </a:lnSpc>
                        <a:spcAft>
                          <a:spcPts val="0"/>
                        </a:spcAft>
                      </a:pPr>
                      <a:r>
                        <a:rPr lang="en-IN" sz="2800">
                          <a:effectLst/>
                          <a:latin typeface="Times New Roman" pitchFamily="18" charset="0"/>
                          <a:cs typeface="Times New Roman" pitchFamily="18" charset="0"/>
                        </a:rPr>
                        <a:t>2012-13</a:t>
                      </a:r>
                      <a:endParaRPr lang="en-IN" sz="4000">
                        <a:effectLst/>
                        <a:latin typeface="Times New Roman" pitchFamily="18" charset="0"/>
                        <a:ea typeface="Times New Roman"/>
                        <a:cs typeface="Times New Roman" pitchFamily="18" charset="0"/>
                      </a:endParaRPr>
                    </a:p>
                  </a:txBody>
                  <a:tcPr marL="68580" marR="68580" marT="0" marB="0"/>
                </a:tc>
                <a:tc>
                  <a:txBody>
                    <a:bodyPr/>
                    <a:lstStyle/>
                    <a:p>
                      <a:pPr marL="361315" algn="l">
                        <a:lnSpc>
                          <a:spcPct val="115000"/>
                        </a:lnSpc>
                        <a:spcAft>
                          <a:spcPts val="0"/>
                        </a:spcAft>
                      </a:pPr>
                      <a:r>
                        <a:rPr lang="en-US" sz="2800" spc="-35" dirty="0">
                          <a:effectLst/>
                          <a:latin typeface="Times New Roman" pitchFamily="18" charset="0"/>
                          <a:cs typeface="Times New Roman" pitchFamily="18" charset="0"/>
                        </a:rPr>
                        <a:t>8337</a:t>
                      </a:r>
                      <a:endParaRPr lang="en-IN" sz="4000" dirty="0">
                        <a:effectLst/>
                        <a:latin typeface="Times New Roman" pitchFamily="18" charset="0"/>
                        <a:ea typeface="Times New Roman"/>
                        <a:cs typeface="Times New Roman" pitchFamily="18" charset="0"/>
                      </a:endParaRPr>
                    </a:p>
                  </a:txBody>
                  <a:tcPr marL="68580" marR="68580" marT="0" marB="0"/>
                </a:tc>
                <a:tc>
                  <a:txBody>
                    <a:bodyPr/>
                    <a:lstStyle/>
                    <a:p>
                      <a:pPr algn="l">
                        <a:lnSpc>
                          <a:spcPct val="115000"/>
                        </a:lnSpc>
                        <a:spcAft>
                          <a:spcPts val="0"/>
                        </a:spcAft>
                      </a:pPr>
                      <a:r>
                        <a:rPr lang="en-IN" sz="2800" dirty="0">
                          <a:effectLst/>
                          <a:latin typeface="Times New Roman" pitchFamily="18" charset="0"/>
                          <a:cs typeface="Times New Roman" pitchFamily="18" charset="0"/>
                        </a:rPr>
                        <a:t>7252</a:t>
                      </a:r>
                      <a:endParaRPr lang="en-IN" sz="4000" dirty="0">
                        <a:effectLst/>
                        <a:latin typeface="Times New Roman" pitchFamily="18" charset="0"/>
                        <a:ea typeface="Times New Roman"/>
                        <a:cs typeface="Times New Roman" pitchFamily="18" charset="0"/>
                      </a:endParaRPr>
                    </a:p>
                  </a:txBody>
                  <a:tcPr marL="68580" marR="68580" marT="0" marB="0"/>
                </a:tc>
              </a:tr>
              <a:tr h="383226">
                <a:tc>
                  <a:txBody>
                    <a:bodyPr/>
                    <a:lstStyle/>
                    <a:p>
                      <a:pPr algn="l">
                        <a:lnSpc>
                          <a:spcPct val="115000"/>
                        </a:lnSpc>
                        <a:spcAft>
                          <a:spcPts val="0"/>
                        </a:spcAft>
                      </a:pPr>
                      <a:r>
                        <a:rPr lang="en-IN" sz="2800">
                          <a:effectLst/>
                          <a:latin typeface="Times New Roman" pitchFamily="18" charset="0"/>
                          <a:cs typeface="Times New Roman" pitchFamily="18" charset="0"/>
                        </a:rPr>
                        <a:t>2013-14</a:t>
                      </a:r>
                      <a:endParaRPr lang="en-IN" sz="4000">
                        <a:effectLst/>
                        <a:latin typeface="Times New Roman" pitchFamily="18" charset="0"/>
                        <a:ea typeface="Times New Roman"/>
                        <a:cs typeface="Times New Roman" pitchFamily="18" charset="0"/>
                      </a:endParaRPr>
                    </a:p>
                  </a:txBody>
                  <a:tcPr marL="68580" marR="68580" marT="0" marB="0"/>
                </a:tc>
                <a:tc>
                  <a:txBody>
                    <a:bodyPr/>
                    <a:lstStyle/>
                    <a:p>
                      <a:pPr marL="361315" algn="l">
                        <a:lnSpc>
                          <a:spcPct val="115000"/>
                        </a:lnSpc>
                        <a:spcAft>
                          <a:spcPts val="0"/>
                        </a:spcAft>
                      </a:pPr>
                      <a:r>
                        <a:rPr lang="en-US" sz="2800" spc="-35" dirty="0">
                          <a:effectLst/>
                          <a:latin typeface="Times New Roman" pitchFamily="18" charset="0"/>
                          <a:cs typeface="Times New Roman" pitchFamily="18" charset="0"/>
                        </a:rPr>
                        <a:t>8533</a:t>
                      </a:r>
                      <a:endParaRPr lang="en-IN" sz="4000" dirty="0">
                        <a:effectLst/>
                        <a:latin typeface="Times New Roman" pitchFamily="18" charset="0"/>
                        <a:ea typeface="Times New Roman"/>
                        <a:cs typeface="Times New Roman" pitchFamily="18" charset="0"/>
                      </a:endParaRPr>
                    </a:p>
                  </a:txBody>
                  <a:tcPr marL="68580" marR="68580" marT="0" marB="0"/>
                </a:tc>
                <a:tc>
                  <a:txBody>
                    <a:bodyPr/>
                    <a:lstStyle/>
                    <a:p>
                      <a:pPr algn="l">
                        <a:lnSpc>
                          <a:spcPct val="115000"/>
                        </a:lnSpc>
                        <a:spcAft>
                          <a:spcPts val="0"/>
                        </a:spcAft>
                      </a:pPr>
                      <a:r>
                        <a:rPr lang="en-IN" sz="2800" dirty="0">
                          <a:effectLst/>
                          <a:latin typeface="Times New Roman" pitchFamily="18" charset="0"/>
                          <a:cs typeface="Times New Roman" pitchFamily="18" charset="0"/>
                        </a:rPr>
                        <a:t>7178</a:t>
                      </a:r>
                      <a:endParaRPr lang="en-IN" sz="4000" dirty="0">
                        <a:effectLst/>
                        <a:latin typeface="Times New Roman" pitchFamily="18" charset="0"/>
                        <a:ea typeface="Times New Roman"/>
                        <a:cs typeface="Times New Roman" pitchFamily="18" charset="0"/>
                      </a:endParaRPr>
                    </a:p>
                  </a:txBody>
                  <a:tcPr marL="68580" marR="68580" marT="0" marB="0"/>
                </a:tc>
              </a:tr>
              <a:tr h="383226">
                <a:tc>
                  <a:txBody>
                    <a:bodyPr/>
                    <a:lstStyle/>
                    <a:p>
                      <a:pPr algn="l">
                        <a:lnSpc>
                          <a:spcPct val="115000"/>
                        </a:lnSpc>
                        <a:spcAft>
                          <a:spcPts val="0"/>
                        </a:spcAft>
                      </a:pPr>
                      <a:r>
                        <a:rPr lang="en-IN" sz="2800" dirty="0">
                          <a:effectLst/>
                          <a:latin typeface="Times New Roman" pitchFamily="18" charset="0"/>
                          <a:cs typeface="Times New Roman" pitchFamily="18" charset="0"/>
                        </a:rPr>
                        <a:t>2014-15</a:t>
                      </a:r>
                      <a:endParaRPr lang="en-IN" sz="4000" dirty="0">
                        <a:effectLst/>
                        <a:latin typeface="Times New Roman" pitchFamily="18" charset="0"/>
                        <a:ea typeface="Times New Roman"/>
                        <a:cs typeface="Times New Roman" pitchFamily="18" charset="0"/>
                      </a:endParaRPr>
                    </a:p>
                  </a:txBody>
                  <a:tcPr marL="68580" marR="68580" marT="0" marB="0"/>
                </a:tc>
                <a:tc>
                  <a:txBody>
                    <a:bodyPr/>
                    <a:lstStyle/>
                    <a:p>
                      <a:pPr marL="361315" algn="l">
                        <a:lnSpc>
                          <a:spcPct val="115000"/>
                        </a:lnSpc>
                        <a:spcAft>
                          <a:spcPts val="0"/>
                        </a:spcAft>
                      </a:pPr>
                      <a:r>
                        <a:rPr lang="en-US" sz="2800" spc="-35" dirty="0">
                          <a:effectLst/>
                          <a:latin typeface="Times New Roman" pitchFamily="18" charset="0"/>
                          <a:cs typeface="Times New Roman" pitchFamily="18" charset="0"/>
                        </a:rPr>
                        <a:t>9382</a:t>
                      </a:r>
                      <a:endParaRPr lang="en-IN" sz="4000" dirty="0">
                        <a:effectLst/>
                        <a:latin typeface="Times New Roman" pitchFamily="18" charset="0"/>
                        <a:ea typeface="Times New Roman"/>
                        <a:cs typeface="Times New Roman" pitchFamily="18" charset="0"/>
                      </a:endParaRPr>
                    </a:p>
                  </a:txBody>
                  <a:tcPr marL="68580" marR="68580" marT="0" marB="0"/>
                </a:tc>
                <a:tc>
                  <a:txBody>
                    <a:bodyPr/>
                    <a:lstStyle/>
                    <a:p>
                      <a:pPr algn="l">
                        <a:lnSpc>
                          <a:spcPct val="115000"/>
                        </a:lnSpc>
                        <a:spcAft>
                          <a:spcPts val="0"/>
                        </a:spcAft>
                      </a:pPr>
                      <a:r>
                        <a:rPr lang="en-IN" sz="2800" dirty="0">
                          <a:effectLst/>
                          <a:latin typeface="Times New Roman" pitchFamily="18" charset="0"/>
                          <a:cs typeface="Times New Roman" pitchFamily="18" charset="0"/>
                        </a:rPr>
                        <a:t>7171</a:t>
                      </a:r>
                      <a:endParaRPr lang="en-IN" sz="4000" dirty="0">
                        <a:effectLst/>
                        <a:latin typeface="Times New Roman" pitchFamily="18" charset="0"/>
                        <a:ea typeface="Times New Roman"/>
                        <a:cs typeface="Times New Roman" pitchFamily="18" charset="0"/>
                      </a:endParaRPr>
                    </a:p>
                  </a:txBody>
                  <a:tcPr marL="68580" marR="68580" marT="0" marB="0"/>
                </a:tc>
              </a:tr>
              <a:tr h="383226">
                <a:tc>
                  <a:txBody>
                    <a:bodyPr/>
                    <a:lstStyle/>
                    <a:p>
                      <a:pPr algn="l">
                        <a:lnSpc>
                          <a:spcPct val="115000"/>
                        </a:lnSpc>
                        <a:spcAft>
                          <a:spcPts val="0"/>
                        </a:spcAft>
                      </a:pPr>
                      <a:r>
                        <a:rPr lang="en-IN" sz="2800" dirty="0">
                          <a:effectLst/>
                          <a:latin typeface="Times New Roman" pitchFamily="18" charset="0"/>
                          <a:cs typeface="Times New Roman" pitchFamily="18" charset="0"/>
                        </a:rPr>
                        <a:t>2015-16</a:t>
                      </a:r>
                      <a:endParaRPr lang="en-IN" sz="4000" dirty="0">
                        <a:effectLst/>
                        <a:latin typeface="Times New Roman" pitchFamily="18" charset="0"/>
                        <a:ea typeface="Times New Roman"/>
                        <a:cs typeface="Times New Roman" pitchFamily="18" charset="0"/>
                      </a:endParaRPr>
                    </a:p>
                  </a:txBody>
                  <a:tcPr marL="68580" marR="68580" marT="0" marB="0"/>
                </a:tc>
                <a:tc>
                  <a:txBody>
                    <a:bodyPr/>
                    <a:lstStyle/>
                    <a:p>
                      <a:pPr marL="0" indent="354013" algn="l">
                        <a:lnSpc>
                          <a:spcPct val="115000"/>
                        </a:lnSpc>
                        <a:spcAft>
                          <a:spcPts val="0"/>
                        </a:spcAft>
                      </a:pPr>
                      <a:r>
                        <a:rPr lang="en-US" sz="2800" spc="-35" dirty="0" smtClean="0">
                          <a:effectLst/>
                          <a:latin typeface="Times New Roman" pitchFamily="18" charset="0"/>
                          <a:cs typeface="Times New Roman" pitchFamily="18" charset="0"/>
                        </a:rPr>
                        <a:t>11108</a:t>
                      </a:r>
                      <a:endParaRPr lang="en-IN" sz="4000" dirty="0">
                        <a:effectLst/>
                        <a:latin typeface="Times New Roman" pitchFamily="18" charset="0"/>
                        <a:ea typeface="Times New Roman"/>
                        <a:cs typeface="Times New Roman" pitchFamily="18" charset="0"/>
                      </a:endParaRPr>
                    </a:p>
                  </a:txBody>
                  <a:tcPr marL="68580" marR="68580" marT="0" marB="0"/>
                </a:tc>
                <a:tc>
                  <a:txBody>
                    <a:bodyPr/>
                    <a:lstStyle/>
                    <a:p>
                      <a:pPr algn="l">
                        <a:lnSpc>
                          <a:spcPct val="115000"/>
                        </a:lnSpc>
                        <a:spcAft>
                          <a:spcPts val="0"/>
                        </a:spcAft>
                      </a:pPr>
                      <a:r>
                        <a:rPr lang="en-IN" sz="2800" dirty="0">
                          <a:effectLst/>
                          <a:latin typeface="Times New Roman" pitchFamily="18" charset="0"/>
                          <a:cs typeface="Times New Roman" pitchFamily="18" charset="0"/>
                        </a:rPr>
                        <a:t>7904</a:t>
                      </a:r>
                      <a:endParaRPr lang="en-IN" sz="4000" dirty="0">
                        <a:effectLst/>
                        <a:latin typeface="Times New Roman" pitchFamily="18" charset="0"/>
                        <a:ea typeface="Times New Roman"/>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1972121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050"/>
          <p:cNvSpPr txBox="1">
            <a:spLocks noChangeArrowheads="1"/>
          </p:cNvSpPr>
          <p:nvPr/>
        </p:nvSpPr>
        <p:spPr bwMode="auto">
          <a:xfrm>
            <a:off x="304800" y="188640"/>
            <a:ext cx="8534400" cy="62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pitchFamily="34" charset="0"/>
              </a:defRPr>
            </a:lvl1pPr>
            <a:lvl2pPr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lvl="1" eaLnBrk="1" hangingPunct="1">
              <a:lnSpc>
                <a:spcPct val="125000"/>
              </a:lnSpc>
              <a:spcBef>
                <a:spcPct val="50000"/>
              </a:spcBef>
            </a:pPr>
            <a:r>
              <a:rPr lang="en-US" sz="2800" b="1" dirty="0" smtClean="0">
                <a:solidFill>
                  <a:srgbClr val="C00000"/>
                </a:solidFill>
                <a:latin typeface="Times New Roman" pitchFamily="18" charset="0"/>
                <a:cs typeface="Times New Roman" pitchFamily="18" charset="0"/>
                <a:sym typeface="Wingdings 2" pitchFamily="18" charset="2"/>
              </a:rPr>
              <a:t>DESIGNS</a:t>
            </a:r>
          </a:p>
          <a:p>
            <a:pPr lvl="1" eaLnBrk="1" hangingPunct="1">
              <a:lnSpc>
                <a:spcPct val="125000"/>
              </a:lnSpc>
              <a:spcBef>
                <a:spcPct val="50000"/>
              </a:spcBef>
            </a:pPr>
            <a:r>
              <a:rPr lang="en-US" sz="2800" b="1" dirty="0" smtClean="0">
                <a:latin typeface="Times New Roman" pitchFamily="18" charset="0"/>
                <a:cs typeface="Times New Roman" pitchFamily="18" charset="0"/>
                <a:sym typeface="Wingdings 2" pitchFamily="18" charset="2"/>
              </a:rPr>
              <a:t>A category </a:t>
            </a:r>
            <a:r>
              <a:rPr lang="en-US" sz="2800" b="1" dirty="0">
                <a:latin typeface="Times New Roman" pitchFamily="18" charset="0"/>
                <a:cs typeface="Times New Roman" pitchFamily="18" charset="0"/>
                <a:sym typeface="Wingdings 2" pitchFamily="18" charset="2"/>
              </a:rPr>
              <a:t>of IPR </a:t>
            </a:r>
            <a:r>
              <a:rPr lang="en-US" sz="2800" b="1" dirty="0" smtClean="0">
                <a:latin typeface="Times New Roman" pitchFamily="18" charset="0"/>
                <a:cs typeface="Times New Roman" pitchFamily="18" charset="0"/>
                <a:sym typeface="Wingdings 2" pitchFamily="18" charset="2"/>
              </a:rPr>
              <a:t>which </a:t>
            </a:r>
            <a:r>
              <a:rPr lang="en-US" sz="2800" b="1" dirty="0">
                <a:latin typeface="Times New Roman" pitchFamily="18" charset="0"/>
                <a:cs typeface="Times New Roman" pitchFamily="18" charset="0"/>
                <a:sym typeface="Wingdings 2" pitchFamily="18" charset="2"/>
              </a:rPr>
              <a:t>focuses on the </a:t>
            </a:r>
            <a:r>
              <a:rPr lang="en-US" sz="2800" b="1" u="sng" dirty="0">
                <a:latin typeface="Times New Roman" pitchFamily="18" charset="0"/>
                <a:cs typeface="Times New Roman" pitchFamily="18" charset="0"/>
                <a:sym typeface="Wingdings 2" pitchFamily="18" charset="2"/>
              </a:rPr>
              <a:t>aesthetic feature of an article </a:t>
            </a:r>
            <a:r>
              <a:rPr lang="en-US" sz="2800" b="1" dirty="0">
                <a:latin typeface="Times New Roman" pitchFamily="18" charset="0"/>
                <a:cs typeface="Times New Roman" pitchFamily="18" charset="0"/>
                <a:sym typeface="Wingdings 2" pitchFamily="18" charset="2"/>
              </a:rPr>
              <a:t>derived from its visual appearance.</a:t>
            </a:r>
          </a:p>
          <a:p>
            <a:pPr lvl="1" eaLnBrk="1" hangingPunct="1">
              <a:lnSpc>
                <a:spcPct val="125000"/>
              </a:lnSpc>
              <a:spcBef>
                <a:spcPct val="50000"/>
              </a:spcBef>
            </a:pPr>
            <a:r>
              <a:rPr lang="en-US" sz="2800" b="1" dirty="0">
                <a:latin typeface="Times New Roman" pitchFamily="18" charset="0"/>
                <a:cs typeface="Times New Roman" pitchFamily="18" charset="0"/>
                <a:sym typeface="Wingdings 2" pitchFamily="18" charset="2"/>
              </a:rPr>
              <a:t>Relevant aspects </a:t>
            </a:r>
            <a:r>
              <a:rPr lang="en-US" sz="2800" b="1" dirty="0" smtClean="0">
                <a:latin typeface="Times New Roman" pitchFamily="18" charset="0"/>
                <a:cs typeface="Times New Roman" pitchFamily="18" charset="0"/>
                <a:sym typeface="Wingdings 2" pitchFamily="18" charset="2"/>
              </a:rPr>
              <a:t>are :</a:t>
            </a:r>
          </a:p>
          <a:p>
            <a:pPr lvl="1" eaLnBrk="1" hangingPunct="1"/>
            <a:r>
              <a:rPr lang="en-US" sz="2800" b="1" i="1" dirty="0" smtClean="0">
                <a:latin typeface="Times New Roman" pitchFamily="18" charset="0"/>
                <a:cs typeface="Times New Roman" pitchFamily="18" charset="0"/>
                <a:sym typeface="Wingdings 2" pitchFamily="18" charset="2"/>
              </a:rPr>
              <a:t>	</a:t>
            </a:r>
            <a:r>
              <a:rPr lang="en-US" sz="2800" b="1" i="1" dirty="0" smtClean="0">
                <a:solidFill>
                  <a:srgbClr val="7030A0"/>
                </a:solidFill>
                <a:latin typeface="Times New Roman" pitchFamily="18" charset="0"/>
                <a:cs typeface="Times New Roman" pitchFamily="18" charset="0"/>
                <a:sym typeface="Wingdings 2" pitchFamily="18" charset="2"/>
              </a:rPr>
              <a:t>shape</a:t>
            </a:r>
            <a:r>
              <a:rPr lang="en-US" sz="2800" b="1" dirty="0">
                <a:solidFill>
                  <a:srgbClr val="7030A0"/>
                </a:solidFill>
                <a:latin typeface="Times New Roman" pitchFamily="18" charset="0"/>
                <a:cs typeface="Times New Roman" pitchFamily="18" charset="0"/>
                <a:sym typeface="Wingdings 2" pitchFamily="18" charset="2"/>
              </a:rPr>
              <a:t>, </a:t>
            </a:r>
            <a:endParaRPr lang="en-US" sz="2800" b="1" dirty="0" smtClean="0">
              <a:solidFill>
                <a:srgbClr val="7030A0"/>
              </a:solidFill>
              <a:latin typeface="Times New Roman" pitchFamily="18" charset="0"/>
              <a:cs typeface="Times New Roman" pitchFamily="18" charset="0"/>
              <a:sym typeface="Wingdings 2" pitchFamily="18" charset="2"/>
            </a:endParaRPr>
          </a:p>
          <a:p>
            <a:pPr lvl="1" eaLnBrk="1" hangingPunct="1"/>
            <a:r>
              <a:rPr lang="en-US" sz="2800" b="1" i="1" dirty="0" smtClean="0">
                <a:solidFill>
                  <a:srgbClr val="7030A0"/>
                </a:solidFill>
                <a:latin typeface="Times New Roman" pitchFamily="18" charset="0"/>
                <a:cs typeface="Times New Roman" pitchFamily="18" charset="0"/>
                <a:sym typeface="Wingdings 2" pitchFamily="18" charset="2"/>
              </a:rPr>
              <a:t>	configuration</a:t>
            </a:r>
            <a:r>
              <a:rPr lang="en-US" sz="2800" b="1" dirty="0">
                <a:solidFill>
                  <a:srgbClr val="7030A0"/>
                </a:solidFill>
                <a:latin typeface="Times New Roman" pitchFamily="18" charset="0"/>
                <a:cs typeface="Times New Roman" pitchFamily="18" charset="0"/>
                <a:sym typeface="Wingdings 2" pitchFamily="18" charset="2"/>
              </a:rPr>
              <a:t>, </a:t>
            </a:r>
            <a:endParaRPr lang="en-US" sz="2800" b="1" dirty="0" smtClean="0">
              <a:solidFill>
                <a:srgbClr val="7030A0"/>
              </a:solidFill>
              <a:latin typeface="Times New Roman" pitchFamily="18" charset="0"/>
              <a:cs typeface="Times New Roman" pitchFamily="18" charset="0"/>
              <a:sym typeface="Wingdings 2" pitchFamily="18" charset="2"/>
            </a:endParaRPr>
          </a:p>
          <a:p>
            <a:pPr lvl="1" eaLnBrk="1" hangingPunct="1"/>
            <a:r>
              <a:rPr lang="en-US" sz="2800" b="1" i="1" dirty="0" smtClean="0">
                <a:solidFill>
                  <a:srgbClr val="7030A0"/>
                </a:solidFill>
                <a:latin typeface="Times New Roman" pitchFamily="18" charset="0"/>
                <a:cs typeface="Times New Roman" pitchFamily="18" charset="0"/>
                <a:sym typeface="Wingdings 2" pitchFamily="18" charset="2"/>
              </a:rPr>
              <a:t>	surface </a:t>
            </a:r>
            <a:r>
              <a:rPr lang="en-US" sz="2800" b="1" i="1" dirty="0">
                <a:solidFill>
                  <a:srgbClr val="7030A0"/>
                </a:solidFill>
                <a:latin typeface="Times New Roman" pitchFamily="18" charset="0"/>
                <a:cs typeface="Times New Roman" pitchFamily="18" charset="0"/>
                <a:sym typeface="Wingdings 2" pitchFamily="18" charset="2"/>
              </a:rPr>
              <a:t>pattern</a:t>
            </a:r>
            <a:r>
              <a:rPr lang="en-US" sz="2800" b="1" dirty="0">
                <a:solidFill>
                  <a:srgbClr val="7030A0"/>
                </a:solidFill>
                <a:latin typeface="Times New Roman" pitchFamily="18" charset="0"/>
                <a:cs typeface="Times New Roman" pitchFamily="18" charset="0"/>
                <a:sym typeface="Wingdings 2" pitchFamily="18" charset="2"/>
              </a:rPr>
              <a:t>, the </a:t>
            </a:r>
            <a:endParaRPr lang="en-US" sz="2800" b="1" dirty="0" smtClean="0">
              <a:solidFill>
                <a:srgbClr val="7030A0"/>
              </a:solidFill>
              <a:latin typeface="Times New Roman" pitchFamily="18" charset="0"/>
              <a:cs typeface="Times New Roman" pitchFamily="18" charset="0"/>
              <a:sym typeface="Wingdings 2" pitchFamily="18" charset="2"/>
            </a:endParaRPr>
          </a:p>
          <a:p>
            <a:pPr lvl="1" eaLnBrk="1" hangingPunct="1"/>
            <a:r>
              <a:rPr lang="en-US" sz="2800" b="1" i="1" dirty="0" smtClean="0">
                <a:solidFill>
                  <a:srgbClr val="7030A0"/>
                </a:solidFill>
                <a:latin typeface="Times New Roman" pitchFamily="18" charset="0"/>
                <a:cs typeface="Times New Roman" pitchFamily="18" charset="0"/>
                <a:sym typeface="Wingdings 2" pitchFamily="18" charset="2"/>
              </a:rPr>
              <a:t>	</a:t>
            </a:r>
            <a:r>
              <a:rPr lang="en-US" sz="2800" b="1" i="1" dirty="0" err="1" smtClean="0">
                <a:solidFill>
                  <a:srgbClr val="7030A0"/>
                </a:solidFill>
                <a:latin typeface="Times New Roman" pitchFamily="18" charset="0"/>
                <a:cs typeface="Times New Roman" pitchFamily="18" charset="0"/>
                <a:sym typeface="Wingdings 2" pitchFamily="18" charset="2"/>
              </a:rPr>
              <a:t>colour</a:t>
            </a:r>
            <a:r>
              <a:rPr lang="en-US" sz="2800" b="1" dirty="0" smtClean="0">
                <a:solidFill>
                  <a:srgbClr val="7030A0"/>
                </a:solidFill>
                <a:latin typeface="Times New Roman" pitchFamily="18" charset="0"/>
                <a:cs typeface="Times New Roman" pitchFamily="18" charset="0"/>
                <a:sym typeface="Wingdings 2" pitchFamily="18" charset="2"/>
              </a:rPr>
              <a:t> </a:t>
            </a:r>
            <a:r>
              <a:rPr lang="en-US" sz="2800" b="1" dirty="0">
                <a:solidFill>
                  <a:srgbClr val="7030A0"/>
                </a:solidFill>
                <a:latin typeface="Times New Roman" pitchFamily="18" charset="0"/>
                <a:cs typeface="Times New Roman" pitchFamily="18" charset="0"/>
                <a:sym typeface="Wingdings 2" pitchFamily="18" charset="2"/>
              </a:rPr>
              <a:t>or </a:t>
            </a:r>
            <a:r>
              <a:rPr lang="en-US" sz="2800" b="1" i="1" dirty="0">
                <a:solidFill>
                  <a:srgbClr val="7030A0"/>
                </a:solidFill>
                <a:latin typeface="Times New Roman" pitchFamily="18" charset="0"/>
                <a:cs typeface="Times New Roman" pitchFamily="18" charset="0"/>
                <a:sym typeface="Wingdings 2" pitchFamily="18" charset="2"/>
              </a:rPr>
              <a:t>line</a:t>
            </a:r>
            <a:r>
              <a:rPr lang="en-US" sz="2800" b="1" dirty="0">
                <a:solidFill>
                  <a:srgbClr val="7030A0"/>
                </a:solidFill>
                <a:latin typeface="Times New Roman" pitchFamily="18" charset="0"/>
                <a:cs typeface="Times New Roman" pitchFamily="18" charset="0"/>
                <a:sym typeface="Wingdings 2" pitchFamily="18" charset="2"/>
              </a:rPr>
              <a:t> or a </a:t>
            </a:r>
            <a:r>
              <a:rPr lang="en-US" sz="2800" b="1" i="1" dirty="0">
                <a:solidFill>
                  <a:srgbClr val="7030A0"/>
                </a:solidFill>
                <a:latin typeface="Times New Roman" pitchFamily="18" charset="0"/>
                <a:cs typeface="Times New Roman" pitchFamily="18" charset="0"/>
                <a:sym typeface="Wingdings 2" pitchFamily="18" charset="2"/>
              </a:rPr>
              <a:t>combination</a:t>
            </a:r>
            <a:r>
              <a:rPr lang="en-US" sz="2800" b="1" dirty="0">
                <a:solidFill>
                  <a:srgbClr val="7030A0"/>
                </a:solidFill>
                <a:latin typeface="Times New Roman" pitchFamily="18" charset="0"/>
                <a:cs typeface="Times New Roman" pitchFamily="18" charset="0"/>
                <a:sym typeface="Wingdings 2" pitchFamily="18" charset="2"/>
              </a:rPr>
              <a:t> thereof </a:t>
            </a:r>
            <a:endParaRPr lang="en-US" sz="2800" b="1" dirty="0" smtClean="0">
              <a:solidFill>
                <a:srgbClr val="7030A0"/>
              </a:solidFill>
              <a:latin typeface="Times New Roman" pitchFamily="18" charset="0"/>
              <a:cs typeface="Times New Roman" pitchFamily="18" charset="0"/>
              <a:sym typeface="Wingdings 2" pitchFamily="18" charset="2"/>
            </a:endParaRPr>
          </a:p>
          <a:p>
            <a:pPr lvl="1" eaLnBrk="1" hangingPunct="1">
              <a:lnSpc>
                <a:spcPct val="125000"/>
              </a:lnSpc>
              <a:spcBef>
                <a:spcPct val="50000"/>
              </a:spcBef>
            </a:pPr>
            <a:r>
              <a:rPr lang="en-US" sz="2800" b="1" dirty="0" smtClean="0">
                <a:latin typeface="Times New Roman" pitchFamily="18" charset="0"/>
                <a:cs typeface="Times New Roman" pitchFamily="18" charset="0"/>
                <a:sym typeface="Wingdings 2" pitchFamily="18" charset="2"/>
              </a:rPr>
              <a:t>as </a:t>
            </a:r>
            <a:r>
              <a:rPr lang="en-US" sz="2800" b="1" dirty="0">
                <a:latin typeface="Times New Roman" pitchFamily="18" charset="0"/>
                <a:cs typeface="Times New Roman" pitchFamily="18" charset="0"/>
                <a:sym typeface="Wingdings 2" pitchFamily="18" charset="2"/>
              </a:rPr>
              <a:t>applied to an article which produces an aesthetic impression on the sense of sight.</a:t>
            </a:r>
            <a:endParaRPr lang="en-US" sz="2800" b="1" dirty="0">
              <a:latin typeface="Times New Roman" pitchFamily="18" charset="0"/>
              <a:cs typeface="Times New Roman" pitchFamily="18" charset="0"/>
              <a:sym typeface="Wingdings" pitchFamily="2" charset="2"/>
            </a:endParaRPr>
          </a:p>
        </p:txBody>
      </p:sp>
      <p:pic>
        <p:nvPicPr>
          <p:cNvPr id="5" name="Picture 7" descr="scan00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2008733"/>
            <a:ext cx="1630294"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r-16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161877"/>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7923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1143000" y="838200"/>
            <a:ext cx="7162800" cy="5216813"/>
          </a:xfrm>
          <a:prstGeom prst="rect">
            <a:avLst/>
          </a:prstGeom>
          <a:noFill/>
          <a:ln>
            <a:noFill/>
          </a:ln>
          <a:effectLst/>
          <a:extLst/>
        </p:spPr>
        <p:txBody>
          <a:bodyPr>
            <a:spAutoFit/>
          </a:bodyPr>
          <a:lstStyle/>
          <a:p>
            <a:pPr algn="ctr">
              <a:spcBef>
                <a:spcPct val="50000"/>
              </a:spcBef>
              <a:defRPr/>
            </a:pPr>
            <a:r>
              <a:rPr lang="en-US" sz="4000" b="1" dirty="0">
                <a:latin typeface="Times New Roman" pitchFamily="18" charset="0"/>
                <a:cs typeface="Times New Roman" pitchFamily="18" charset="0"/>
                <a:sym typeface="Wingdings" pitchFamily="2" charset="2"/>
              </a:rPr>
              <a:t>“When companies are competing at equal price </a:t>
            </a:r>
          </a:p>
          <a:p>
            <a:pPr algn="ctr">
              <a:lnSpc>
                <a:spcPct val="60000"/>
              </a:lnSpc>
              <a:spcBef>
                <a:spcPct val="50000"/>
              </a:spcBef>
              <a:defRPr/>
            </a:pPr>
            <a:r>
              <a:rPr lang="en-US" sz="4000" b="1" dirty="0">
                <a:latin typeface="Times New Roman" pitchFamily="18" charset="0"/>
                <a:cs typeface="Times New Roman" pitchFamily="18" charset="0"/>
                <a:sym typeface="Wingdings" pitchFamily="2" charset="2"/>
              </a:rPr>
              <a:t>&amp;</a:t>
            </a:r>
          </a:p>
          <a:p>
            <a:pPr algn="ctr">
              <a:lnSpc>
                <a:spcPct val="60000"/>
              </a:lnSpc>
              <a:spcBef>
                <a:spcPct val="50000"/>
              </a:spcBef>
              <a:defRPr/>
            </a:pPr>
            <a:r>
              <a:rPr lang="en-US" sz="4000" b="1" dirty="0">
                <a:latin typeface="Times New Roman" pitchFamily="18" charset="0"/>
                <a:cs typeface="Times New Roman" pitchFamily="18" charset="0"/>
                <a:sym typeface="Wingdings" pitchFamily="2" charset="2"/>
              </a:rPr>
              <a:t> functionality</a:t>
            </a:r>
          </a:p>
          <a:p>
            <a:pPr algn="ctr">
              <a:spcBef>
                <a:spcPct val="50000"/>
              </a:spcBef>
              <a:defRPr/>
            </a:pPr>
            <a:r>
              <a:rPr lang="en-US" sz="4000" b="1" dirty="0">
                <a:latin typeface="Times New Roman" pitchFamily="18" charset="0"/>
                <a:cs typeface="Times New Roman" pitchFamily="18" charset="0"/>
                <a:sym typeface="Wingdings" pitchFamily="2" charset="2"/>
              </a:rPr>
              <a:t>Design is the only differential </a:t>
            </a:r>
          </a:p>
          <a:p>
            <a:pPr algn="ctr">
              <a:spcBef>
                <a:spcPct val="50000"/>
              </a:spcBef>
              <a:defRPr/>
            </a:pPr>
            <a:r>
              <a:rPr lang="en-US" sz="4000" b="1" dirty="0">
                <a:latin typeface="Times New Roman" pitchFamily="18" charset="0"/>
                <a:cs typeface="Times New Roman" pitchFamily="18" charset="0"/>
                <a:sym typeface="Wingdings" pitchFamily="2" charset="2"/>
              </a:rPr>
              <a:t>that matters”</a:t>
            </a:r>
          </a:p>
          <a:p>
            <a:pPr algn="r">
              <a:spcBef>
                <a:spcPct val="50000"/>
              </a:spcBef>
              <a:defRPr/>
            </a:pPr>
            <a:r>
              <a:rPr lang="en-US" sz="2800" b="1" dirty="0">
                <a:latin typeface="Times New Roman" pitchFamily="18" charset="0"/>
                <a:cs typeface="Times New Roman" pitchFamily="18" charset="0"/>
                <a:sym typeface="Wingdings" pitchFamily="2" charset="2"/>
              </a:rPr>
              <a:t> </a:t>
            </a:r>
            <a:r>
              <a:rPr lang="en-US" sz="3000" i="1" dirty="0">
                <a:effectLst>
                  <a:outerShdw blurRad="38100" dist="38100" dir="2700000" algn="tl">
                    <a:srgbClr val="000000"/>
                  </a:outerShdw>
                </a:effectLst>
                <a:latin typeface="Times New Roman" pitchFamily="18" charset="0"/>
                <a:cs typeface="Times New Roman" pitchFamily="18" charset="0"/>
                <a:sym typeface="Wingdings" pitchFamily="2" charset="2"/>
              </a:rPr>
              <a:t>– </a:t>
            </a:r>
            <a:r>
              <a:rPr lang="en-US" sz="3000" b="1" i="1" dirty="0">
                <a:effectLst>
                  <a:outerShdw blurRad="38100" dist="38100" dir="2700000" algn="tl">
                    <a:srgbClr val="000000"/>
                  </a:outerShdw>
                </a:effectLst>
                <a:latin typeface="Times New Roman" pitchFamily="18" charset="0"/>
                <a:cs typeface="Times New Roman" pitchFamily="18" charset="0"/>
                <a:sym typeface="Wingdings" pitchFamily="2" charset="2"/>
              </a:rPr>
              <a:t>Mark </a:t>
            </a:r>
            <a:r>
              <a:rPr lang="en-US" sz="3000" b="1" i="1" dirty="0" err="1">
                <a:effectLst>
                  <a:outerShdw blurRad="38100" dist="38100" dir="2700000" algn="tl">
                    <a:srgbClr val="000000"/>
                  </a:outerShdw>
                </a:effectLst>
                <a:latin typeface="Times New Roman" pitchFamily="18" charset="0"/>
                <a:cs typeface="Times New Roman" pitchFamily="18" charset="0"/>
                <a:sym typeface="Wingdings" pitchFamily="2" charset="2"/>
              </a:rPr>
              <a:t>Dziersk</a:t>
            </a:r>
            <a:r>
              <a:rPr lang="en-US" sz="3000" b="1" i="1" dirty="0">
                <a:effectLst>
                  <a:outerShdw blurRad="38100" dist="38100" dir="2700000" algn="tl">
                    <a:srgbClr val="000000"/>
                  </a:outerShdw>
                </a:effectLst>
                <a:latin typeface="Times New Roman" pitchFamily="18" charset="0"/>
                <a:cs typeface="Times New Roman" pitchFamily="18" charset="0"/>
                <a:sym typeface="Wingdings" pitchFamily="2" charset="2"/>
              </a:rPr>
              <a:t>, quoted in TIME Magazine</a:t>
            </a:r>
          </a:p>
        </p:txBody>
      </p:sp>
    </p:spTree>
    <p:extLst>
      <p:ext uri="{BB962C8B-B14F-4D97-AF65-F5344CB8AC3E}">
        <p14:creationId xmlns:p14="http://schemas.microsoft.com/office/powerpoint/2010/main" val="1312238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180975" y="228600"/>
            <a:ext cx="8353425" cy="6272213"/>
            <a:chOff x="114" y="144"/>
            <a:chExt cx="5262" cy="3951"/>
          </a:xfrm>
        </p:grpSpPr>
        <p:sp>
          <p:nvSpPr>
            <p:cNvPr id="3" name="AutoShape 2"/>
            <p:cNvSpPr>
              <a:spLocks noChangeArrowheads="1"/>
            </p:cNvSpPr>
            <p:nvPr/>
          </p:nvSpPr>
          <p:spPr bwMode="auto">
            <a:xfrm>
              <a:off x="2064" y="3567"/>
              <a:ext cx="1200" cy="528"/>
            </a:xfrm>
            <a:prstGeom prst="can">
              <a:avLst>
                <a:gd name="adj" fmla="val 25000"/>
              </a:avLst>
            </a:prstGeom>
            <a:solidFill>
              <a:srgbClr val="FFCC99"/>
            </a:solidFill>
            <a:ln w="9525">
              <a:solidFill>
                <a:schemeClr val="tx1"/>
              </a:solidFill>
              <a:round/>
              <a:headEnd/>
              <a:tailEnd/>
            </a:ln>
          </p:spPr>
          <p:txBody>
            <a:bodyPr wrap="none" anchor="ctr"/>
            <a:lstStyle/>
            <a:p>
              <a:pPr algn="ctr"/>
              <a:r>
                <a:rPr lang="en-US" sz="3600">
                  <a:solidFill>
                    <a:srgbClr val="000000"/>
                  </a:solidFill>
                  <a:latin typeface="Times New Roman" pitchFamily="18" charset="0"/>
                  <a:sym typeface="Wingdings" pitchFamily="2" charset="2"/>
                </a:rPr>
                <a:t>5%</a:t>
              </a:r>
            </a:p>
          </p:txBody>
        </p:sp>
        <p:sp>
          <p:nvSpPr>
            <p:cNvPr id="4" name="AutoShape 3"/>
            <p:cNvSpPr>
              <a:spLocks noChangeArrowheads="1"/>
            </p:cNvSpPr>
            <p:nvPr/>
          </p:nvSpPr>
          <p:spPr bwMode="auto">
            <a:xfrm>
              <a:off x="4176" y="2185"/>
              <a:ext cx="1200" cy="1902"/>
            </a:xfrm>
            <a:prstGeom prst="can">
              <a:avLst>
                <a:gd name="adj" fmla="val 10860"/>
              </a:avLst>
            </a:prstGeom>
            <a:solidFill>
              <a:srgbClr val="FFCC99"/>
            </a:solidFill>
            <a:ln w="9525">
              <a:solidFill>
                <a:schemeClr val="tx1"/>
              </a:solidFill>
              <a:round/>
              <a:headEnd/>
              <a:tailEnd/>
            </a:ln>
          </p:spPr>
          <p:txBody>
            <a:bodyPr wrap="none" anchor="ctr"/>
            <a:lstStyle/>
            <a:p>
              <a:pPr algn="ctr"/>
              <a:r>
                <a:rPr lang="en-US" sz="3600">
                  <a:solidFill>
                    <a:srgbClr val="000000"/>
                  </a:solidFill>
                  <a:latin typeface="Times New Roman" pitchFamily="18" charset="0"/>
                  <a:sym typeface="Wingdings" pitchFamily="2" charset="2"/>
                </a:rPr>
                <a:t>70%</a:t>
              </a:r>
            </a:p>
          </p:txBody>
        </p:sp>
        <p:sp>
          <p:nvSpPr>
            <p:cNvPr id="5" name="AutoShape 4"/>
            <p:cNvSpPr>
              <a:spLocks noChangeArrowheads="1"/>
            </p:cNvSpPr>
            <p:nvPr/>
          </p:nvSpPr>
          <p:spPr bwMode="auto">
            <a:xfrm>
              <a:off x="4176" y="1593"/>
              <a:ext cx="1200" cy="864"/>
            </a:xfrm>
            <a:prstGeom prst="can">
              <a:avLst>
                <a:gd name="adj" fmla="val 25000"/>
              </a:avLst>
            </a:prstGeom>
            <a:solidFill>
              <a:schemeClr val="accent1"/>
            </a:solidFill>
            <a:ln w="9525">
              <a:solidFill>
                <a:schemeClr val="tx1"/>
              </a:solidFill>
              <a:round/>
              <a:headEnd/>
              <a:tailEnd/>
            </a:ln>
          </p:spPr>
          <p:txBody>
            <a:bodyPr wrap="none" anchor="ctr"/>
            <a:lstStyle/>
            <a:p>
              <a:pPr algn="ctr"/>
              <a:r>
                <a:rPr lang="en-US" sz="3600">
                  <a:solidFill>
                    <a:srgbClr val="000000"/>
                  </a:solidFill>
                  <a:latin typeface="Times New Roman" pitchFamily="18" charset="0"/>
                  <a:sym typeface="Wingdings" pitchFamily="2" charset="2"/>
                </a:rPr>
                <a:t>20%</a:t>
              </a:r>
            </a:p>
          </p:txBody>
        </p:sp>
        <p:sp>
          <p:nvSpPr>
            <p:cNvPr id="6" name="AutoShape 5"/>
            <p:cNvSpPr>
              <a:spLocks noChangeArrowheads="1"/>
            </p:cNvSpPr>
            <p:nvPr/>
          </p:nvSpPr>
          <p:spPr bwMode="auto">
            <a:xfrm>
              <a:off x="4176" y="1305"/>
              <a:ext cx="1200" cy="528"/>
            </a:xfrm>
            <a:prstGeom prst="can">
              <a:avLst>
                <a:gd name="adj" fmla="val 25000"/>
              </a:avLst>
            </a:prstGeom>
            <a:solidFill>
              <a:srgbClr val="CC99FF"/>
            </a:solidFill>
            <a:ln w="9525">
              <a:solidFill>
                <a:schemeClr val="tx1"/>
              </a:solidFill>
              <a:round/>
              <a:headEnd/>
              <a:tailEnd/>
            </a:ln>
          </p:spPr>
          <p:txBody>
            <a:bodyPr wrap="none" anchor="ctr"/>
            <a:lstStyle/>
            <a:p>
              <a:pPr algn="ctr"/>
              <a:r>
                <a:rPr lang="en-US" sz="3600">
                  <a:solidFill>
                    <a:srgbClr val="000000"/>
                  </a:solidFill>
                  <a:latin typeface="Times New Roman" pitchFamily="18" charset="0"/>
                  <a:sym typeface="Wingdings" pitchFamily="2" charset="2"/>
                </a:rPr>
                <a:t>5%</a:t>
              </a:r>
            </a:p>
          </p:txBody>
        </p:sp>
        <p:sp>
          <p:nvSpPr>
            <p:cNvPr id="7" name="AutoShape 6"/>
            <p:cNvSpPr>
              <a:spLocks noChangeArrowheads="1"/>
            </p:cNvSpPr>
            <p:nvPr/>
          </p:nvSpPr>
          <p:spPr bwMode="auto">
            <a:xfrm>
              <a:off x="2064" y="2352"/>
              <a:ext cx="1200" cy="1358"/>
            </a:xfrm>
            <a:prstGeom prst="can">
              <a:avLst>
                <a:gd name="adj" fmla="val 13150"/>
              </a:avLst>
            </a:prstGeom>
            <a:solidFill>
              <a:schemeClr val="accent1"/>
            </a:solidFill>
            <a:ln w="9525">
              <a:solidFill>
                <a:schemeClr val="tx1"/>
              </a:solidFill>
              <a:round/>
              <a:headEnd/>
              <a:tailEnd/>
            </a:ln>
          </p:spPr>
          <p:txBody>
            <a:bodyPr wrap="none" anchor="ctr"/>
            <a:lstStyle/>
            <a:p>
              <a:pPr algn="ctr"/>
              <a:r>
                <a:rPr lang="en-US" sz="3600">
                  <a:solidFill>
                    <a:srgbClr val="000000"/>
                  </a:solidFill>
                  <a:latin typeface="Times New Roman" pitchFamily="18" charset="0"/>
                  <a:sym typeface="Wingdings" pitchFamily="2" charset="2"/>
                </a:rPr>
                <a:t>50%</a:t>
              </a:r>
            </a:p>
          </p:txBody>
        </p:sp>
        <p:sp>
          <p:nvSpPr>
            <p:cNvPr id="8" name="AutoShape 7"/>
            <p:cNvSpPr>
              <a:spLocks noChangeArrowheads="1"/>
            </p:cNvSpPr>
            <p:nvPr/>
          </p:nvSpPr>
          <p:spPr bwMode="auto">
            <a:xfrm>
              <a:off x="4176" y="915"/>
              <a:ext cx="1200" cy="528"/>
            </a:xfrm>
            <a:prstGeom prst="can">
              <a:avLst>
                <a:gd name="adj" fmla="val 25000"/>
              </a:avLst>
            </a:prstGeom>
            <a:solidFill>
              <a:srgbClr val="CC6600"/>
            </a:solidFill>
            <a:ln w="9525">
              <a:solidFill>
                <a:schemeClr val="tx1"/>
              </a:solidFill>
              <a:round/>
              <a:headEnd/>
              <a:tailEnd/>
            </a:ln>
          </p:spPr>
          <p:txBody>
            <a:bodyPr wrap="none" anchor="ctr"/>
            <a:lstStyle/>
            <a:p>
              <a:pPr algn="ctr"/>
              <a:r>
                <a:rPr lang="en-US" sz="3600">
                  <a:solidFill>
                    <a:srgbClr val="000000"/>
                  </a:solidFill>
                  <a:latin typeface="Times New Roman" pitchFamily="18" charset="0"/>
                  <a:sym typeface="Wingdings" pitchFamily="2" charset="2"/>
                </a:rPr>
                <a:t>5%</a:t>
              </a:r>
            </a:p>
          </p:txBody>
        </p:sp>
        <p:sp>
          <p:nvSpPr>
            <p:cNvPr id="9" name="AutoShape 8"/>
            <p:cNvSpPr>
              <a:spLocks noChangeArrowheads="1"/>
            </p:cNvSpPr>
            <p:nvPr/>
          </p:nvSpPr>
          <p:spPr bwMode="auto">
            <a:xfrm>
              <a:off x="2064" y="1680"/>
              <a:ext cx="1200" cy="836"/>
            </a:xfrm>
            <a:prstGeom prst="can">
              <a:avLst>
                <a:gd name="adj" fmla="val 21458"/>
              </a:avLst>
            </a:prstGeom>
            <a:solidFill>
              <a:srgbClr val="CC99FF"/>
            </a:solidFill>
            <a:ln w="9525">
              <a:solidFill>
                <a:schemeClr val="tx1"/>
              </a:solidFill>
              <a:round/>
              <a:headEnd/>
              <a:tailEnd/>
            </a:ln>
          </p:spPr>
          <p:txBody>
            <a:bodyPr wrap="none" anchor="ctr"/>
            <a:lstStyle/>
            <a:p>
              <a:pPr algn="ctr"/>
              <a:r>
                <a:rPr lang="en-US" sz="3600">
                  <a:solidFill>
                    <a:srgbClr val="000000"/>
                  </a:solidFill>
                  <a:latin typeface="Times New Roman" pitchFamily="18" charset="0"/>
                  <a:sym typeface="Wingdings" pitchFamily="2" charset="2"/>
                </a:rPr>
                <a:t>15%</a:t>
              </a:r>
            </a:p>
          </p:txBody>
        </p:sp>
        <p:sp>
          <p:nvSpPr>
            <p:cNvPr id="10" name="AutoShape 9"/>
            <p:cNvSpPr>
              <a:spLocks noChangeArrowheads="1"/>
            </p:cNvSpPr>
            <p:nvPr/>
          </p:nvSpPr>
          <p:spPr bwMode="auto">
            <a:xfrm>
              <a:off x="2063" y="919"/>
              <a:ext cx="1200" cy="953"/>
            </a:xfrm>
            <a:prstGeom prst="can">
              <a:avLst>
                <a:gd name="adj" fmla="val 16259"/>
              </a:avLst>
            </a:prstGeom>
            <a:solidFill>
              <a:srgbClr val="CC6600"/>
            </a:solidFill>
            <a:ln w="9525">
              <a:solidFill>
                <a:schemeClr val="tx1"/>
              </a:solidFill>
              <a:round/>
              <a:headEnd/>
              <a:tailEnd/>
            </a:ln>
          </p:spPr>
          <p:txBody>
            <a:bodyPr wrap="none" anchor="ctr"/>
            <a:lstStyle/>
            <a:p>
              <a:pPr algn="ctr"/>
              <a:r>
                <a:rPr lang="en-US" sz="3600">
                  <a:solidFill>
                    <a:srgbClr val="000000"/>
                  </a:solidFill>
                  <a:latin typeface="Times New Roman" pitchFamily="18" charset="0"/>
                  <a:sym typeface="Wingdings" pitchFamily="2" charset="2"/>
                </a:rPr>
                <a:t>30%</a:t>
              </a:r>
            </a:p>
          </p:txBody>
        </p:sp>
        <p:sp>
          <p:nvSpPr>
            <p:cNvPr id="11" name="Line 10"/>
            <p:cNvSpPr>
              <a:spLocks noChangeShapeType="1"/>
            </p:cNvSpPr>
            <p:nvPr/>
          </p:nvSpPr>
          <p:spPr bwMode="auto">
            <a:xfrm flipV="1">
              <a:off x="3264" y="1776"/>
              <a:ext cx="912" cy="67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IN"/>
            </a:p>
          </p:txBody>
        </p:sp>
        <p:sp>
          <p:nvSpPr>
            <p:cNvPr id="12" name="Line 11"/>
            <p:cNvSpPr>
              <a:spLocks noChangeShapeType="1"/>
            </p:cNvSpPr>
            <p:nvPr/>
          </p:nvSpPr>
          <p:spPr bwMode="auto">
            <a:xfrm flipV="1">
              <a:off x="3264" y="2359"/>
              <a:ext cx="912" cy="129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IN"/>
            </a:p>
          </p:txBody>
        </p:sp>
        <p:sp>
          <p:nvSpPr>
            <p:cNvPr id="13" name="Line 12"/>
            <p:cNvSpPr>
              <a:spLocks noChangeShapeType="1"/>
            </p:cNvSpPr>
            <p:nvPr/>
          </p:nvSpPr>
          <p:spPr bwMode="auto">
            <a:xfrm flipV="1">
              <a:off x="3264" y="1399"/>
              <a:ext cx="912" cy="38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IN"/>
            </a:p>
          </p:txBody>
        </p:sp>
        <p:sp>
          <p:nvSpPr>
            <p:cNvPr id="14" name="Text Box 13"/>
            <p:cNvSpPr txBox="1">
              <a:spLocks noChangeArrowheads="1"/>
            </p:cNvSpPr>
            <p:nvPr/>
          </p:nvSpPr>
          <p:spPr bwMode="auto">
            <a:xfrm>
              <a:off x="1855" y="144"/>
              <a:ext cx="2160" cy="40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pPr>
              <a:r>
                <a:rPr lang="en-US" sz="3600" b="1" dirty="0">
                  <a:solidFill>
                    <a:srgbClr val="C00000"/>
                  </a:solidFill>
                  <a:latin typeface="Times New Roman" pitchFamily="18" charset="0"/>
                  <a:sym typeface="Wingdings" pitchFamily="2" charset="2"/>
                </a:rPr>
                <a:t>Design Power</a:t>
              </a:r>
            </a:p>
          </p:txBody>
        </p:sp>
        <p:sp>
          <p:nvSpPr>
            <p:cNvPr id="15" name="Text Box 14"/>
            <p:cNvSpPr txBox="1">
              <a:spLocks noChangeArrowheads="1"/>
            </p:cNvSpPr>
            <p:nvPr/>
          </p:nvSpPr>
          <p:spPr bwMode="auto">
            <a:xfrm>
              <a:off x="2208" y="624"/>
              <a:ext cx="9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2000">
                  <a:solidFill>
                    <a:srgbClr val="000000"/>
                  </a:solidFill>
                  <a:latin typeface="Times New Roman" pitchFamily="18" charset="0"/>
                  <a:sym typeface="Wingdings" pitchFamily="2" charset="2"/>
                </a:rPr>
                <a:t>Actual Cost</a:t>
              </a:r>
            </a:p>
          </p:txBody>
        </p:sp>
        <p:sp>
          <p:nvSpPr>
            <p:cNvPr id="16" name="Text Box 15"/>
            <p:cNvSpPr txBox="1">
              <a:spLocks noChangeArrowheads="1"/>
            </p:cNvSpPr>
            <p:nvPr/>
          </p:nvSpPr>
          <p:spPr bwMode="auto">
            <a:xfrm>
              <a:off x="4215" y="576"/>
              <a:ext cx="11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2000">
                  <a:solidFill>
                    <a:srgbClr val="000000"/>
                  </a:solidFill>
                  <a:latin typeface="Times New Roman" pitchFamily="18" charset="0"/>
                  <a:sym typeface="Wingdings" pitchFamily="2" charset="2"/>
                </a:rPr>
                <a:t>Cost Influence</a:t>
              </a:r>
            </a:p>
          </p:txBody>
        </p:sp>
        <p:sp>
          <p:nvSpPr>
            <p:cNvPr id="17" name="Text Box 16"/>
            <p:cNvSpPr txBox="1">
              <a:spLocks noChangeArrowheads="1"/>
            </p:cNvSpPr>
            <p:nvPr/>
          </p:nvSpPr>
          <p:spPr bwMode="auto">
            <a:xfrm>
              <a:off x="3264" y="1248"/>
              <a:ext cx="76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2000">
                  <a:solidFill>
                    <a:srgbClr val="000000"/>
                  </a:solidFill>
                  <a:latin typeface="Times New Roman" pitchFamily="18" charset="0"/>
                  <a:sym typeface="Wingdings" pitchFamily="2" charset="2"/>
                </a:rPr>
                <a:t>Overhead</a:t>
              </a:r>
            </a:p>
          </p:txBody>
        </p:sp>
        <p:sp>
          <p:nvSpPr>
            <p:cNvPr id="18" name="Text Box 17"/>
            <p:cNvSpPr txBox="1">
              <a:spLocks noChangeArrowheads="1"/>
            </p:cNvSpPr>
            <p:nvPr/>
          </p:nvSpPr>
          <p:spPr bwMode="auto">
            <a:xfrm>
              <a:off x="3264" y="1872"/>
              <a:ext cx="6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2000">
                  <a:solidFill>
                    <a:srgbClr val="000000"/>
                  </a:solidFill>
                  <a:latin typeface="Times New Roman" pitchFamily="18" charset="0"/>
                  <a:sym typeface="Wingdings" pitchFamily="2" charset="2"/>
                </a:rPr>
                <a:t>Labour</a:t>
              </a:r>
            </a:p>
          </p:txBody>
        </p:sp>
        <p:sp>
          <p:nvSpPr>
            <p:cNvPr id="19" name="Text Box 18"/>
            <p:cNvSpPr txBox="1">
              <a:spLocks noChangeArrowheads="1"/>
            </p:cNvSpPr>
            <p:nvPr/>
          </p:nvSpPr>
          <p:spPr bwMode="auto">
            <a:xfrm>
              <a:off x="3242" y="2596"/>
              <a:ext cx="7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2000">
                  <a:solidFill>
                    <a:srgbClr val="000000"/>
                  </a:solidFill>
                  <a:latin typeface="Times New Roman" pitchFamily="18" charset="0"/>
                  <a:sym typeface="Wingdings" pitchFamily="2" charset="2"/>
                </a:rPr>
                <a:t>Material</a:t>
              </a:r>
            </a:p>
          </p:txBody>
        </p:sp>
        <p:sp>
          <p:nvSpPr>
            <p:cNvPr id="20" name="Text Box 19"/>
            <p:cNvSpPr txBox="1">
              <a:spLocks noChangeArrowheads="1"/>
            </p:cNvSpPr>
            <p:nvPr/>
          </p:nvSpPr>
          <p:spPr bwMode="auto">
            <a:xfrm>
              <a:off x="3264" y="3744"/>
              <a:ext cx="8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2400" b="1">
                  <a:solidFill>
                    <a:srgbClr val="000000"/>
                  </a:solidFill>
                  <a:latin typeface="Arial" pitchFamily="34" charset="0"/>
                  <a:sym typeface="Wingdings" pitchFamily="2" charset="2"/>
                </a:rPr>
                <a:t>Design</a:t>
              </a:r>
            </a:p>
          </p:txBody>
        </p:sp>
        <p:sp>
          <p:nvSpPr>
            <p:cNvPr id="21" name="Text Box 20"/>
            <p:cNvSpPr txBox="1">
              <a:spLocks noChangeArrowheads="1"/>
            </p:cNvSpPr>
            <p:nvPr/>
          </p:nvSpPr>
          <p:spPr bwMode="auto">
            <a:xfrm>
              <a:off x="144" y="1104"/>
              <a:ext cx="1776" cy="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pPr>
              <a:r>
                <a:rPr lang="en-US" sz="2400" b="1">
                  <a:solidFill>
                    <a:srgbClr val="000000"/>
                  </a:solidFill>
                  <a:latin typeface="Arial" pitchFamily="34" charset="0"/>
                  <a:sym typeface="Wingdings" pitchFamily="2" charset="2"/>
                </a:rPr>
                <a:t>“While Design typically represents the smallest actual cost element in products, it powers the largest cost influence.”</a:t>
              </a:r>
            </a:p>
          </p:txBody>
        </p:sp>
        <p:sp>
          <p:nvSpPr>
            <p:cNvPr id="22" name="Text Box 21"/>
            <p:cNvSpPr txBox="1">
              <a:spLocks noChangeArrowheads="1"/>
            </p:cNvSpPr>
            <p:nvPr/>
          </p:nvSpPr>
          <p:spPr bwMode="auto">
            <a:xfrm>
              <a:off x="114" y="3552"/>
              <a:ext cx="172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1200" dirty="0" err="1">
                  <a:solidFill>
                    <a:srgbClr val="000000"/>
                  </a:solidFill>
                  <a:latin typeface="Times New Roman" pitchFamily="18" charset="0"/>
                  <a:sym typeface="Wingdings" pitchFamily="2" charset="2"/>
                </a:rPr>
                <a:t>Mikel</a:t>
              </a:r>
              <a:r>
                <a:rPr lang="en-US" sz="1200" dirty="0">
                  <a:solidFill>
                    <a:srgbClr val="000000"/>
                  </a:solidFill>
                  <a:latin typeface="Times New Roman" pitchFamily="18" charset="0"/>
                  <a:sym typeface="Wingdings" pitchFamily="2" charset="2"/>
                </a:rPr>
                <a:t> Harry, Ph. D. and Richard </a:t>
              </a:r>
              <a:r>
                <a:rPr lang="en-US" sz="1200" dirty="0" err="1">
                  <a:solidFill>
                    <a:srgbClr val="000000"/>
                  </a:solidFill>
                  <a:latin typeface="Times New Roman" pitchFamily="18" charset="0"/>
                  <a:sym typeface="Wingdings" pitchFamily="2" charset="2"/>
                </a:rPr>
                <a:t>Schraeder</a:t>
              </a:r>
              <a:r>
                <a:rPr lang="en-US" sz="1200" dirty="0">
                  <a:solidFill>
                    <a:srgbClr val="000000"/>
                  </a:solidFill>
                  <a:latin typeface="Times New Roman" pitchFamily="18" charset="0"/>
                  <a:sym typeface="Wingdings" pitchFamily="2" charset="2"/>
                </a:rPr>
                <a:t> Doubleday, New York, 2000, Page-153</a:t>
              </a:r>
            </a:p>
          </p:txBody>
        </p:sp>
      </p:grpSp>
    </p:spTree>
    <p:extLst>
      <p:ext uri="{BB962C8B-B14F-4D97-AF65-F5344CB8AC3E}">
        <p14:creationId xmlns:p14="http://schemas.microsoft.com/office/powerpoint/2010/main" val="32651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838200" y="609600"/>
            <a:ext cx="7543800" cy="533400"/>
          </a:xfrm>
          <a:prstGeom prst="rect">
            <a:avLst/>
          </a:prstGeom>
        </p:spPr>
        <p:txBody>
          <a:bodyPr/>
          <a:lstStyle/>
          <a:p>
            <a:pPr algn="ctr">
              <a:defRPr/>
            </a:pPr>
            <a:r>
              <a:rPr lang="en-US" sz="4400" b="1" kern="0" dirty="0">
                <a:latin typeface="Times New Roman" pitchFamily="18" charset="0"/>
                <a:ea typeface="+mj-ea"/>
                <a:cs typeface="Times New Roman" pitchFamily="18" charset="0"/>
              </a:rPr>
              <a:t>Designs</a:t>
            </a:r>
            <a:r>
              <a:rPr lang="en-US" sz="4400" kern="0" dirty="0">
                <a:latin typeface="Times New Roman" pitchFamily="18" charset="0"/>
                <a:ea typeface="+mj-ea"/>
                <a:cs typeface="Times New Roman" pitchFamily="18" charset="0"/>
              </a:rPr>
              <a:t>: </a:t>
            </a:r>
            <a:r>
              <a:rPr lang="en-US" sz="4400" b="1" kern="0" dirty="0" smtClean="0">
                <a:latin typeface="Times New Roman" pitchFamily="18" charset="0"/>
                <a:ea typeface="+mj-ea"/>
                <a:cs typeface="Times New Roman" pitchFamily="18" charset="0"/>
              </a:rPr>
              <a:t>Legislations</a:t>
            </a:r>
            <a:endParaRPr lang="en-US" sz="4400" b="1" kern="0" dirty="0">
              <a:latin typeface="Times New Roman" pitchFamily="18" charset="0"/>
              <a:ea typeface="+mj-ea"/>
              <a:cs typeface="Times New Roman" pitchFamily="18" charset="0"/>
            </a:endParaRPr>
          </a:p>
        </p:txBody>
      </p:sp>
      <p:sp>
        <p:nvSpPr>
          <p:cNvPr id="4" name="Rectangle 3"/>
          <p:cNvSpPr txBox="1">
            <a:spLocks noChangeArrowheads="1"/>
          </p:cNvSpPr>
          <p:nvPr/>
        </p:nvSpPr>
        <p:spPr>
          <a:xfrm>
            <a:off x="609600" y="1487488"/>
            <a:ext cx="7848600" cy="4800600"/>
          </a:xfrm>
          <a:prstGeom prst="rect">
            <a:avLst/>
          </a:prstGeom>
        </p:spPr>
        <p:txBody>
          <a:bodyPr/>
          <a:lstStyle/>
          <a:p>
            <a:pPr marL="342900" indent="-342900" algn="just">
              <a:spcBef>
                <a:spcPct val="20000"/>
              </a:spcBef>
              <a:buFont typeface="Wingdings" pitchFamily="2" charset="2"/>
              <a:buChar char="Ø"/>
              <a:defRPr/>
            </a:pPr>
            <a:r>
              <a:rPr lang="en-US" sz="2800" kern="0" dirty="0">
                <a:latin typeface="Times New Roman" pitchFamily="18" charset="0"/>
                <a:cs typeface="Times New Roman" pitchFamily="18" charset="0"/>
              </a:rPr>
              <a:t>1872: The Patents &amp; Designs Protection Act</a:t>
            </a:r>
          </a:p>
          <a:p>
            <a:pPr marL="342900" indent="-342900" algn="just">
              <a:spcBef>
                <a:spcPct val="20000"/>
              </a:spcBef>
              <a:buFont typeface="Wingdings" pitchFamily="2" charset="2"/>
              <a:buChar char="Ø"/>
              <a:defRPr/>
            </a:pPr>
            <a:r>
              <a:rPr lang="en-US" sz="2800" kern="0" dirty="0">
                <a:latin typeface="Times New Roman" pitchFamily="18" charset="0"/>
                <a:cs typeface="Times New Roman" pitchFamily="18" charset="0"/>
              </a:rPr>
              <a:t>1883: </a:t>
            </a:r>
            <a:r>
              <a:rPr lang="en-US" sz="2800" kern="0" dirty="0" smtClean="0">
                <a:latin typeface="Times New Roman" pitchFamily="18" charset="0"/>
                <a:cs typeface="Times New Roman" pitchFamily="18" charset="0"/>
              </a:rPr>
              <a:t>The </a:t>
            </a:r>
            <a:r>
              <a:rPr lang="en-US" sz="2800" kern="0" dirty="0">
                <a:latin typeface="Times New Roman" pitchFamily="18" charset="0"/>
                <a:cs typeface="Times New Roman" pitchFamily="18" charset="0"/>
              </a:rPr>
              <a:t>Inventions &amp; Design Act</a:t>
            </a:r>
          </a:p>
          <a:p>
            <a:pPr marL="342900" indent="-342900" algn="just">
              <a:spcBef>
                <a:spcPct val="20000"/>
              </a:spcBef>
              <a:buFont typeface="Wingdings" pitchFamily="2" charset="2"/>
              <a:buChar char="Ø"/>
              <a:defRPr/>
            </a:pPr>
            <a:r>
              <a:rPr lang="en-US" sz="2800" kern="0" dirty="0">
                <a:latin typeface="Times New Roman" pitchFamily="18" charset="0"/>
                <a:cs typeface="Times New Roman" pitchFamily="18" charset="0"/>
              </a:rPr>
              <a:t>1911 : The Indian Patents &amp; Designs Act 1911</a:t>
            </a:r>
          </a:p>
          <a:p>
            <a:pPr marL="342900" indent="-342900" algn="just">
              <a:spcBef>
                <a:spcPct val="20000"/>
              </a:spcBef>
              <a:buFont typeface="Wingdings" pitchFamily="2" charset="2"/>
              <a:buNone/>
              <a:defRPr/>
            </a:pPr>
            <a:r>
              <a:rPr lang="en-US" sz="2800" kern="0" dirty="0">
                <a:latin typeface="Times New Roman" pitchFamily="18" charset="0"/>
                <a:cs typeface="Times New Roman" pitchFamily="18" charset="0"/>
              </a:rPr>
              <a:t>             ( 2 of 1911)</a:t>
            </a:r>
          </a:p>
          <a:p>
            <a:pPr marL="342900" indent="-342900" algn="just">
              <a:spcBef>
                <a:spcPct val="20000"/>
              </a:spcBef>
              <a:buFont typeface="Wingdings" pitchFamily="2" charset="2"/>
              <a:buChar char="Ø"/>
              <a:defRPr/>
            </a:pPr>
            <a:r>
              <a:rPr lang="en-US" sz="2800" kern="0" dirty="0">
                <a:latin typeface="Times New Roman" pitchFamily="18" charset="0"/>
                <a:cs typeface="Times New Roman" pitchFamily="18" charset="0"/>
              </a:rPr>
              <a:t> 2000: The Designs Act,2000 (No. 16 of 2000)</a:t>
            </a:r>
          </a:p>
          <a:p>
            <a:pPr marL="342900" indent="-342900" algn="just">
              <a:spcBef>
                <a:spcPct val="20000"/>
              </a:spcBef>
              <a:buFont typeface="Wingdings" pitchFamily="2" charset="2"/>
              <a:buNone/>
              <a:defRPr/>
            </a:pPr>
            <a:r>
              <a:rPr lang="en-US" sz="2800" kern="0" dirty="0">
                <a:latin typeface="Times New Roman" pitchFamily="18" charset="0"/>
                <a:cs typeface="Times New Roman" pitchFamily="18" charset="0"/>
              </a:rPr>
              <a:t>		     The Designs Rules ,2001</a:t>
            </a:r>
          </a:p>
          <a:p>
            <a:pPr marL="342900" indent="-342900" algn="just">
              <a:spcBef>
                <a:spcPct val="20000"/>
              </a:spcBef>
              <a:buFont typeface="Wingdings" pitchFamily="2" charset="2"/>
              <a:buNone/>
              <a:defRPr/>
            </a:pPr>
            <a:r>
              <a:rPr lang="en-US" sz="2800" kern="0" dirty="0">
                <a:latin typeface="Times New Roman" pitchFamily="18" charset="0"/>
                <a:cs typeface="Times New Roman" pitchFamily="18" charset="0"/>
              </a:rPr>
              <a:t>		     The Designs ( Amendment) Rules </a:t>
            </a:r>
            <a:r>
              <a:rPr lang="en-US" sz="2800" kern="0" dirty="0" smtClean="0">
                <a:latin typeface="Times New Roman" pitchFamily="18" charset="0"/>
                <a:cs typeface="Times New Roman" pitchFamily="18" charset="0"/>
              </a:rPr>
              <a:t>2008</a:t>
            </a:r>
          </a:p>
          <a:p>
            <a:pPr marL="342900" indent="-342900" algn="just">
              <a:spcBef>
                <a:spcPct val="20000"/>
              </a:spcBef>
              <a:buFont typeface="Wingdings" pitchFamily="2" charset="2"/>
              <a:buNone/>
              <a:defRPr/>
            </a:pPr>
            <a:r>
              <a:rPr lang="en-US" sz="2800" kern="0" dirty="0">
                <a:latin typeface="Times New Roman" pitchFamily="18" charset="0"/>
                <a:cs typeface="Times New Roman" pitchFamily="18" charset="0"/>
              </a:rPr>
              <a:t>	</a:t>
            </a:r>
            <a:r>
              <a:rPr lang="en-US" sz="2800" kern="0" dirty="0" smtClean="0">
                <a:latin typeface="Times New Roman" pitchFamily="18" charset="0"/>
                <a:cs typeface="Times New Roman" pitchFamily="18" charset="0"/>
              </a:rPr>
              <a:t>	     The </a:t>
            </a:r>
            <a:r>
              <a:rPr lang="en-US" sz="2800" kern="0" dirty="0">
                <a:latin typeface="Times New Roman" pitchFamily="18" charset="0"/>
                <a:cs typeface="Times New Roman" pitchFamily="18" charset="0"/>
              </a:rPr>
              <a:t>Designs ( Amendment) Rules </a:t>
            </a:r>
            <a:r>
              <a:rPr lang="en-US" sz="2800" kern="0" dirty="0" smtClean="0">
                <a:latin typeface="Times New Roman" pitchFamily="18" charset="0"/>
                <a:cs typeface="Times New Roman" pitchFamily="18" charset="0"/>
              </a:rPr>
              <a:t>2014</a:t>
            </a:r>
          </a:p>
          <a:p>
            <a:pPr marL="342900" indent="-342900" algn="just">
              <a:spcBef>
                <a:spcPct val="20000"/>
              </a:spcBef>
              <a:buFont typeface="Wingdings" pitchFamily="2" charset="2"/>
              <a:buNone/>
              <a:defRPr/>
            </a:pPr>
            <a:r>
              <a:rPr lang="en-US" sz="2800" kern="0" dirty="0">
                <a:latin typeface="Times New Roman" pitchFamily="18" charset="0"/>
                <a:cs typeface="Times New Roman" pitchFamily="18" charset="0"/>
              </a:rPr>
              <a:t>	</a:t>
            </a:r>
            <a:r>
              <a:rPr lang="en-US" sz="2800" kern="0" dirty="0" smtClean="0">
                <a:latin typeface="Times New Roman" pitchFamily="18" charset="0"/>
                <a:cs typeface="Times New Roman" pitchFamily="18" charset="0"/>
              </a:rPr>
              <a:t>	</a:t>
            </a:r>
            <a:endParaRPr lang="en-US" sz="2800" kern="0" dirty="0">
              <a:latin typeface="Times New Roman" pitchFamily="18" charset="0"/>
              <a:cs typeface="Times New Roman" pitchFamily="18" charset="0"/>
            </a:endParaRPr>
          </a:p>
          <a:p>
            <a:pPr marL="342900" indent="-342900" algn="just">
              <a:spcBef>
                <a:spcPct val="20000"/>
              </a:spcBef>
              <a:buFont typeface="Wingdings" pitchFamily="2" charset="2"/>
              <a:buNone/>
              <a:defRPr/>
            </a:pPr>
            <a:r>
              <a:rPr lang="en-US" sz="2800" kern="0" dirty="0">
                <a:latin typeface="Times New Roman" pitchFamily="18" charset="0"/>
                <a:cs typeface="Times New Roman" pitchFamily="18" charset="0"/>
              </a:rPr>
              <a:t>               </a:t>
            </a:r>
          </a:p>
        </p:txBody>
      </p:sp>
    </p:spTree>
    <p:extLst>
      <p:ext uri="{BB962C8B-B14F-4D97-AF65-F5344CB8AC3E}">
        <p14:creationId xmlns:p14="http://schemas.microsoft.com/office/powerpoint/2010/main" val="396324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3400" y="609600"/>
            <a:ext cx="78486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C00000"/>
                </a:solidFill>
                <a:latin typeface="Times New Roman" pitchFamily="18" charset="0"/>
                <a:cs typeface="Times New Roman" pitchFamily="18" charset="0"/>
              </a:rPr>
              <a:t>THE DESIGNS ACT, 2000</a:t>
            </a:r>
            <a:br>
              <a:rPr lang="en-US" sz="3600" b="1" dirty="0" smtClean="0">
                <a:solidFill>
                  <a:srgbClr val="C00000"/>
                </a:solidFill>
                <a:latin typeface="Times New Roman" pitchFamily="18" charset="0"/>
                <a:cs typeface="Times New Roman" pitchFamily="18" charset="0"/>
              </a:rPr>
            </a:br>
            <a:r>
              <a:rPr lang="en-US" sz="3600" b="1" dirty="0" smtClean="0">
                <a:solidFill>
                  <a:srgbClr val="C00000"/>
                </a:solidFill>
                <a:latin typeface="Times New Roman" pitchFamily="18" charset="0"/>
                <a:cs typeface="Times New Roman" pitchFamily="18" charset="0"/>
              </a:rPr>
              <a:t>[ No. 16 of 2000]</a:t>
            </a:r>
          </a:p>
          <a:p>
            <a:endParaRPr lang="en-US" sz="3600" b="1" dirty="0">
              <a:solidFill>
                <a:srgbClr val="C00000"/>
              </a:solidFill>
              <a:latin typeface="Times New Roman" pitchFamily="18" charset="0"/>
              <a:cs typeface="Times New Roman" pitchFamily="18" charset="0"/>
            </a:endParaRPr>
          </a:p>
        </p:txBody>
      </p:sp>
      <p:sp>
        <p:nvSpPr>
          <p:cNvPr id="3" name="Rectangle 3"/>
          <p:cNvSpPr txBox="1">
            <a:spLocks noChangeArrowheads="1"/>
          </p:cNvSpPr>
          <p:nvPr/>
        </p:nvSpPr>
        <p:spPr>
          <a:xfrm>
            <a:off x="609600" y="1970112"/>
            <a:ext cx="8001000" cy="4267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en-US" dirty="0" smtClean="0">
                <a:latin typeface="Times New Roman" pitchFamily="18" charset="0"/>
                <a:cs typeface="Times New Roman" pitchFamily="18" charset="0"/>
              </a:rPr>
              <a:t>An Act to consolidate and amend the law relating to protection of designs </a:t>
            </a:r>
          </a:p>
          <a:p>
            <a:pPr>
              <a:buFont typeface="Wingdings" pitchFamily="2" charset="2"/>
              <a:buChar char="Ø"/>
            </a:pPr>
            <a:r>
              <a:rPr lang="en-US" dirty="0" smtClean="0">
                <a:latin typeface="Times New Roman" pitchFamily="18" charset="0"/>
                <a:cs typeface="Times New Roman" pitchFamily="18" charset="0"/>
              </a:rPr>
              <a:t>Repealed The Designs Act ,1911</a:t>
            </a:r>
          </a:p>
          <a:p>
            <a:pPr>
              <a:buFont typeface="Wingdings" pitchFamily="2" charset="2"/>
              <a:buChar char="Ø"/>
            </a:pPr>
            <a:r>
              <a:rPr lang="en-US" dirty="0" smtClean="0">
                <a:latin typeface="Times New Roman" pitchFamily="18" charset="0"/>
                <a:cs typeface="Times New Roman" pitchFamily="18" charset="0"/>
              </a:rPr>
              <a:t>Published in the Gazette of India </a:t>
            </a:r>
          </a:p>
          <a:p>
            <a:pPr>
              <a:buFont typeface="Wingdings" pitchFamily="2" charset="2"/>
              <a:buNone/>
            </a:pPr>
            <a:r>
              <a:rPr lang="en-US" dirty="0" smtClean="0">
                <a:latin typeface="Times New Roman" pitchFamily="18" charset="0"/>
                <a:cs typeface="Times New Roman" pitchFamily="18" charset="0"/>
              </a:rPr>
              <a:t>    ( Extraordinary Part II – Section I) </a:t>
            </a:r>
          </a:p>
          <a:p>
            <a:pPr>
              <a:buFont typeface="Wingdings" pitchFamily="2" charset="2"/>
              <a:buNone/>
            </a:pPr>
            <a:r>
              <a:rPr lang="en-US" dirty="0" smtClean="0">
                <a:latin typeface="Times New Roman" pitchFamily="18" charset="0"/>
                <a:cs typeface="Times New Roman" pitchFamily="18" charset="0"/>
              </a:rPr>
              <a:t>     dated 12.05.2000</a:t>
            </a:r>
          </a:p>
          <a:p>
            <a:pPr>
              <a:buFont typeface="Wingdings" pitchFamily="2" charset="2"/>
              <a:buNone/>
            </a:pPr>
            <a:endParaRPr lang="en-US" dirty="0" smtClean="0">
              <a:latin typeface="Times New Roman" pitchFamily="18" charset="0"/>
              <a:cs typeface="Times New Roman" pitchFamily="18" charset="0"/>
            </a:endParaRPr>
          </a:p>
          <a:p>
            <a:pPr>
              <a:buFont typeface="Wingdings" pitchFamily="2" charset="2"/>
              <a:buChar char="Ø"/>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088808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14400" y="260648"/>
            <a:ext cx="69342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C00000"/>
                </a:solidFill>
                <a:latin typeface="Times New Roman" pitchFamily="18" charset="0"/>
                <a:cs typeface="Times New Roman" pitchFamily="18" charset="0"/>
              </a:rPr>
              <a:t>The Design Rules </a:t>
            </a:r>
            <a:endParaRPr lang="en-US" sz="3600" b="1" dirty="0">
              <a:solidFill>
                <a:srgbClr val="C00000"/>
              </a:solidFill>
              <a:latin typeface="Times New Roman" pitchFamily="18" charset="0"/>
              <a:cs typeface="Times New Roman" pitchFamily="18" charset="0"/>
            </a:endParaRPr>
          </a:p>
        </p:txBody>
      </p:sp>
      <p:sp>
        <p:nvSpPr>
          <p:cNvPr id="3" name="Rectangle 3"/>
          <p:cNvSpPr txBox="1">
            <a:spLocks noChangeArrowheads="1"/>
          </p:cNvSpPr>
          <p:nvPr/>
        </p:nvSpPr>
        <p:spPr>
          <a:xfrm>
            <a:off x="609600" y="836712"/>
            <a:ext cx="7467600" cy="4343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Ø"/>
            </a:pPr>
            <a:r>
              <a:rPr lang="en-US" dirty="0" smtClean="0">
                <a:latin typeface="Times New Roman" pitchFamily="18" charset="0"/>
                <a:cs typeface="Times New Roman" pitchFamily="18" charset="0"/>
              </a:rPr>
              <a:t>Sub section (1) of Section 47 of The Designs Act 2000 —“ the Central Government may, by notification in the Official Gazette , make rules for carrying out the provisions of this Act”</a:t>
            </a:r>
          </a:p>
          <a:p>
            <a:pPr>
              <a:buFont typeface="Wingdings" pitchFamily="2" charset="2"/>
              <a:buChar char="Ø"/>
            </a:pPr>
            <a:r>
              <a:rPr lang="en-US" dirty="0" smtClean="0">
                <a:latin typeface="Times New Roman" pitchFamily="18" charset="0"/>
                <a:cs typeface="Times New Roman" pitchFamily="18" charset="0"/>
              </a:rPr>
              <a:t>The Design Rules ,2001 w.e.f.11.05.2001</a:t>
            </a:r>
          </a:p>
          <a:p>
            <a:pPr>
              <a:buFont typeface="Wingdings" pitchFamily="2" charset="2"/>
              <a:buChar char="Ø"/>
            </a:pPr>
            <a:r>
              <a:rPr lang="en-US" dirty="0" smtClean="0">
                <a:latin typeface="Times New Roman" pitchFamily="18" charset="0"/>
                <a:cs typeface="Times New Roman" pitchFamily="18" charset="0"/>
              </a:rPr>
              <a:t>The Design ( Amendment) Rules, 2008</a:t>
            </a:r>
          </a:p>
          <a:p>
            <a:pPr>
              <a:buFont typeface="Wingdings" pitchFamily="2" charset="2"/>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w.e.f</a:t>
            </a:r>
            <a:r>
              <a:rPr lang="en-US" dirty="0" smtClean="0">
                <a:latin typeface="Times New Roman" pitchFamily="18" charset="0"/>
                <a:cs typeface="Times New Roman" pitchFamily="18" charset="0"/>
              </a:rPr>
              <a:t>. 23.06.2008</a:t>
            </a:r>
          </a:p>
          <a:p>
            <a:pPr>
              <a:buFont typeface="Wingdings" pitchFamily="2" charset="2"/>
              <a:buChar char="Ø"/>
            </a:pPr>
            <a:r>
              <a:rPr lang="en-US" dirty="0" smtClean="0">
                <a:latin typeface="Times New Roman" pitchFamily="18" charset="0"/>
                <a:cs typeface="Times New Roman" pitchFamily="18" charset="0"/>
              </a:rPr>
              <a:t>The Design ( Amendment) Rules, 2014</a:t>
            </a:r>
          </a:p>
          <a:p>
            <a:pPr>
              <a:buFont typeface="Wingdings" pitchFamily="2" charset="2"/>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w.e.f</a:t>
            </a:r>
            <a:r>
              <a:rPr lang="en-US" dirty="0" smtClean="0">
                <a:latin typeface="Times New Roman" pitchFamily="18" charset="0"/>
                <a:cs typeface="Times New Roman" pitchFamily="18" charset="0"/>
              </a:rPr>
              <a:t>. 30.12.2014</a:t>
            </a:r>
          </a:p>
          <a:p>
            <a:pPr>
              <a:buFont typeface="Wingdings" pitchFamily="2" charset="2"/>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218601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568952" cy="5940088"/>
          </a:xfrm>
          <a:prstGeom prst="rect">
            <a:avLst/>
          </a:prstGeom>
          <a:noFill/>
        </p:spPr>
        <p:txBody>
          <a:bodyPr wrap="square" rtlCol="0">
            <a:spAutoFit/>
          </a:bodyPr>
          <a:lstStyle/>
          <a:p>
            <a:r>
              <a:rPr lang="en-IN" sz="2800" b="1" dirty="0" smtClean="0">
                <a:latin typeface="Times New Roman" pitchFamily="18" charset="0"/>
                <a:cs typeface="Times New Roman" pitchFamily="18" charset="0"/>
              </a:rPr>
              <a:t>Designs Act, 2000 &amp; </a:t>
            </a:r>
          </a:p>
          <a:p>
            <a:r>
              <a:rPr lang="en-IN" sz="2800" b="1" dirty="0">
                <a:latin typeface="Times New Roman" pitchFamily="18" charset="0"/>
                <a:cs typeface="Times New Roman" pitchFamily="18" charset="0"/>
              </a:rPr>
              <a:t>	</a:t>
            </a:r>
            <a:r>
              <a:rPr lang="en-IN" sz="2800" b="1" dirty="0" smtClean="0">
                <a:latin typeface="Times New Roman" pitchFamily="18" charset="0"/>
                <a:cs typeface="Times New Roman" pitchFamily="18" charset="0"/>
              </a:rPr>
              <a:t>Designs Rules (2001) </a:t>
            </a:r>
          </a:p>
          <a:p>
            <a:r>
              <a:rPr lang="en-IN" sz="2800" b="1" dirty="0">
                <a:latin typeface="Times New Roman" pitchFamily="18" charset="0"/>
                <a:cs typeface="Times New Roman" pitchFamily="18" charset="0"/>
              </a:rPr>
              <a:t>	</a:t>
            </a:r>
            <a:r>
              <a:rPr lang="en-IN" sz="2800" b="1" dirty="0" smtClean="0">
                <a:latin typeface="Times New Roman" pitchFamily="18" charset="0"/>
                <a:cs typeface="Times New Roman" pitchFamily="18" charset="0"/>
              </a:rPr>
              <a:t>	(Amendment Rules, 2008 &amp; 2014)</a:t>
            </a:r>
          </a:p>
          <a:p>
            <a:endParaRPr lang="en-IN" sz="3200" b="1" dirty="0">
              <a:latin typeface="Times New Roman" pitchFamily="18" charset="0"/>
              <a:cs typeface="Times New Roman" pitchFamily="18" charset="0"/>
            </a:endParaRPr>
          </a:p>
          <a:p>
            <a:r>
              <a:rPr lang="en-IN" sz="3200" u="sng" dirty="0" smtClean="0">
                <a:latin typeface="Times New Roman" pitchFamily="18" charset="0"/>
                <a:cs typeface="Times New Roman" pitchFamily="18" charset="0"/>
              </a:rPr>
              <a:t>48 Sections </a:t>
            </a:r>
          </a:p>
          <a:p>
            <a:r>
              <a:rPr lang="en-IN" sz="3200" u="sng" dirty="0" smtClean="0">
                <a:latin typeface="Times New Roman" pitchFamily="18" charset="0"/>
                <a:cs typeface="Times New Roman" pitchFamily="18" charset="0"/>
              </a:rPr>
              <a:t>48 Rules</a:t>
            </a:r>
          </a:p>
          <a:p>
            <a:r>
              <a:rPr lang="en-IN" sz="3200" u="sng" dirty="0" smtClean="0">
                <a:latin typeface="Times New Roman" pitchFamily="18" charset="0"/>
                <a:cs typeface="Times New Roman" pitchFamily="18" charset="0"/>
              </a:rPr>
              <a:t>5 Schedules </a:t>
            </a:r>
            <a:r>
              <a:rPr lang="en-IN" sz="3200" dirty="0" smtClean="0">
                <a:latin typeface="Times New Roman" pitchFamily="18" charset="0"/>
                <a:cs typeface="Times New Roman" pitchFamily="18" charset="0"/>
              </a:rPr>
              <a:t>:</a:t>
            </a:r>
            <a:r>
              <a:rPr lang="en-IN" sz="2800" dirty="0" smtClean="0">
                <a:latin typeface="Times New Roman" pitchFamily="18" charset="0"/>
                <a:cs typeface="Times New Roman" pitchFamily="18" charset="0"/>
              </a:rPr>
              <a:t>	 </a:t>
            </a:r>
          </a:p>
          <a:p>
            <a:r>
              <a:rPr lang="en-IN" sz="2800" dirty="0">
                <a:latin typeface="Times New Roman" pitchFamily="18" charset="0"/>
                <a:cs typeface="Times New Roman" pitchFamily="18" charset="0"/>
              </a:rPr>
              <a:t>	</a:t>
            </a:r>
            <a:r>
              <a:rPr lang="en-IN" sz="2800" dirty="0" smtClean="0">
                <a:latin typeface="Times New Roman" pitchFamily="18" charset="0"/>
                <a:cs typeface="Times New Roman" pitchFamily="18" charset="0"/>
              </a:rPr>
              <a:t>Schedule I  :		</a:t>
            </a:r>
            <a:r>
              <a:rPr lang="en-IN" sz="2800" b="1" dirty="0" smtClean="0">
                <a:latin typeface="Times New Roman" pitchFamily="18" charset="0"/>
                <a:cs typeface="Times New Roman" pitchFamily="18" charset="0"/>
              </a:rPr>
              <a:t>Fees</a:t>
            </a:r>
            <a:r>
              <a:rPr lang="en-IN" sz="2800" dirty="0" smtClean="0">
                <a:latin typeface="Times New Roman" pitchFamily="18" charset="0"/>
                <a:cs typeface="Times New Roman" pitchFamily="18" charset="0"/>
              </a:rPr>
              <a:t> (29 entries)</a:t>
            </a:r>
          </a:p>
          <a:p>
            <a:r>
              <a:rPr lang="en-IN" sz="2800" dirty="0">
                <a:latin typeface="Times New Roman" pitchFamily="18" charset="0"/>
                <a:cs typeface="Times New Roman" pitchFamily="18" charset="0"/>
              </a:rPr>
              <a:t>	</a:t>
            </a:r>
            <a:r>
              <a:rPr lang="en-IN" sz="2800" dirty="0" smtClean="0">
                <a:latin typeface="Times New Roman" pitchFamily="18" charset="0"/>
                <a:cs typeface="Times New Roman" pitchFamily="18" charset="0"/>
              </a:rPr>
              <a:t>Schedule II 	:	List of </a:t>
            </a:r>
            <a:r>
              <a:rPr lang="en-IN" sz="2800" b="1" dirty="0" smtClean="0">
                <a:latin typeface="Times New Roman" pitchFamily="18" charset="0"/>
                <a:cs typeface="Times New Roman" pitchFamily="18" charset="0"/>
              </a:rPr>
              <a:t>Forms</a:t>
            </a:r>
            <a:r>
              <a:rPr lang="en-IN" sz="2800" dirty="0" smtClean="0">
                <a:latin typeface="Times New Roman" pitchFamily="18" charset="0"/>
                <a:cs typeface="Times New Roman" pitchFamily="18" charset="0"/>
              </a:rPr>
              <a:t> (24 entries)</a:t>
            </a:r>
          </a:p>
          <a:p>
            <a:r>
              <a:rPr lang="en-IN" sz="2800" dirty="0">
                <a:latin typeface="Times New Roman" pitchFamily="18" charset="0"/>
                <a:cs typeface="Times New Roman" pitchFamily="18" charset="0"/>
              </a:rPr>
              <a:t>	</a:t>
            </a:r>
            <a:r>
              <a:rPr lang="en-IN" sz="2800" dirty="0" smtClean="0">
                <a:latin typeface="Times New Roman" pitchFamily="18" charset="0"/>
                <a:cs typeface="Times New Roman" pitchFamily="18" charset="0"/>
              </a:rPr>
              <a:t>Schedule III :	</a:t>
            </a:r>
            <a:r>
              <a:rPr lang="en-IN" sz="2800" b="1" dirty="0" smtClean="0">
                <a:latin typeface="Times New Roman" pitchFamily="18" charset="0"/>
                <a:cs typeface="Times New Roman" pitchFamily="18" charset="0"/>
              </a:rPr>
              <a:t>Classification</a:t>
            </a:r>
            <a:r>
              <a:rPr lang="en-IN" sz="2800" dirty="0" smtClean="0">
                <a:latin typeface="Times New Roman" pitchFamily="18" charset="0"/>
                <a:cs typeface="Times New Roman" pitchFamily="18" charset="0"/>
              </a:rPr>
              <a:t> of Goods</a:t>
            </a:r>
          </a:p>
          <a:p>
            <a:r>
              <a:rPr lang="en-IN" sz="2800" dirty="0">
                <a:latin typeface="Times New Roman" pitchFamily="18" charset="0"/>
                <a:cs typeface="Times New Roman" pitchFamily="18" charset="0"/>
              </a:rPr>
              <a:t>	</a:t>
            </a:r>
            <a:r>
              <a:rPr lang="en-IN" sz="2800" dirty="0" smtClean="0">
                <a:latin typeface="Times New Roman" pitchFamily="18" charset="0"/>
                <a:cs typeface="Times New Roman" pitchFamily="18" charset="0"/>
              </a:rPr>
              <a:t>Schedule IV :	</a:t>
            </a:r>
            <a:r>
              <a:rPr lang="en-IN" sz="2800" b="1" dirty="0" smtClean="0">
                <a:latin typeface="Times New Roman" pitchFamily="18" charset="0"/>
                <a:cs typeface="Times New Roman" pitchFamily="18" charset="0"/>
              </a:rPr>
              <a:t>Costs</a:t>
            </a:r>
            <a:r>
              <a:rPr lang="en-IN" sz="2800" dirty="0" smtClean="0">
                <a:latin typeface="Times New Roman" pitchFamily="18" charset="0"/>
                <a:cs typeface="Times New Roman" pitchFamily="18" charset="0"/>
              </a:rPr>
              <a:t> allowable in proceedings 					before Controller </a:t>
            </a:r>
          </a:p>
          <a:p>
            <a:r>
              <a:rPr lang="en-IN" sz="2800" dirty="0" smtClean="0">
                <a:latin typeface="Times New Roman" pitchFamily="18" charset="0"/>
                <a:cs typeface="Times New Roman" pitchFamily="18" charset="0"/>
              </a:rPr>
              <a:t>	Schedule V :		</a:t>
            </a:r>
            <a:r>
              <a:rPr lang="en-IN" sz="2800" b="1" dirty="0" smtClean="0">
                <a:latin typeface="Times New Roman" pitchFamily="18" charset="0"/>
                <a:cs typeface="Times New Roman" pitchFamily="18" charset="0"/>
              </a:rPr>
              <a:t>Certificate</a:t>
            </a:r>
            <a:r>
              <a:rPr lang="en-IN" sz="2800" dirty="0" smtClean="0">
                <a:latin typeface="Times New Roman" pitchFamily="18" charset="0"/>
                <a:cs typeface="Times New Roman" pitchFamily="18" charset="0"/>
              </a:rPr>
              <a:t> of Registration</a:t>
            </a:r>
          </a:p>
        </p:txBody>
      </p:sp>
    </p:spTree>
    <p:extLst>
      <p:ext uri="{BB962C8B-B14F-4D97-AF65-F5344CB8AC3E}">
        <p14:creationId xmlns:p14="http://schemas.microsoft.com/office/powerpoint/2010/main" val="4213191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715337"/>
            <a:ext cx="8496944" cy="4585871"/>
          </a:xfrm>
          <a:prstGeom prst="rect">
            <a:avLst/>
          </a:prstGeom>
        </p:spPr>
        <p:txBody>
          <a:bodyPr wrap="square">
            <a:spAutoFit/>
          </a:bodyPr>
          <a:lstStyle/>
          <a:p>
            <a:r>
              <a:rPr lang="en-US" sz="3200" b="1" dirty="0" smtClean="0">
                <a:latin typeface="Times New Roman" pitchFamily="18" charset="0"/>
                <a:cs typeface="Times New Roman" pitchFamily="18" charset="0"/>
              </a:rPr>
              <a:t>Some Definitions under the Designs Act, 2000</a:t>
            </a:r>
          </a:p>
          <a:p>
            <a:endParaRPr lang="en-US" dirty="0"/>
          </a:p>
          <a:p>
            <a:r>
              <a:rPr lang="en-US" sz="2800" b="1" dirty="0" smtClean="0">
                <a:latin typeface="Times New Roman" pitchFamily="18" charset="0"/>
                <a:cs typeface="Times New Roman" pitchFamily="18" charset="0"/>
              </a:rPr>
              <a:t>ARTICLE [Section 2(a)]</a:t>
            </a:r>
          </a:p>
          <a:p>
            <a:endParaRPr lang="en-US"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means </a:t>
            </a:r>
          </a:p>
          <a:p>
            <a:r>
              <a:rPr lang="en-US" sz="2800" dirty="0" smtClean="0">
                <a:latin typeface="Times New Roman" pitchFamily="18" charset="0"/>
                <a:cs typeface="Times New Roman" pitchFamily="18" charset="0"/>
              </a:rPr>
              <a:t>any </a:t>
            </a:r>
            <a:r>
              <a:rPr lang="en-US" sz="2800" b="1" dirty="0">
                <a:latin typeface="Times New Roman" pitchFamily="18" charset="0"/>
                <a:cs typeface="Times New Roman" pitchFamily="18" charset="0"/>
              </a:rPr>
              <a:t>article of manufacture </a:t>
            </a:r>
            <a:r>
              <a:rPr lang="en-US" sz="2800" dirty="0">
                <a:latin typeface="Times New Roman" pitchFamily="18" charset="0"/>
                <a:cs typeface="Times New Roman" pitchFamily="18" charset="0"/>
              </a:rPr>
              <a:t>and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any </a:t>
            </a:r>
            <a:r>
              <a:rPr lang="en-US" sz="2800" dirty="0">
                <a:latin typeface="Times New Roman" pitchFamily="18" charset="0"/>
                <a:cs typeface="Times New Roman" pitchFamily="18" charset="0"/>
              </a:rPr>
              <a:t>substance,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(which could be) </a:t>
            </a:r>
          </a:p>
          <a:p>
            <a:r>
              <a:rPr lang="en-US" sz="2800" b="1" dirty="0" smtClean="0">
                <a:latin typeface="Times New Roman" pitchFamily="18" charset="0"/>
                <a:cs typeface="Times New Roman" pitchFamily="18" charset="0"/>
              </a:rPr>
              <a:t>artificial</a:t>
            </a:r>
            <a:r>
              <a:rPr lang="en-US" sz="2800" dirty="0">
                <a:latin typeface="Times New Roman" pitchFamily="18" charset="0"/>
                <a:cs typeface="Times New Roman" pitchFamily="18" charset="0"/>
              </a:rPr>
              <a:t>, or </a:t>
            </a:r>
            <a:r>
              <a:rPr lang="en-US" sz="2800" b="1" dirty="0" smtClean="0">
                <a:latin typeface="Times New Roman" pitchFamily="18" charset="0"/>
                <a:cs typeface="Times New Roman" pitchFamily="18" charset="0"/>
              </a:rPr>
              <a:t>partly artificial </a:t>
            </a:r>
            <a:r>
              <a:rPr lang="en-US" sz="2800" dirty="0">
                <a:latin typeface="Times New Roman" pitchFamily="18" charset="0"/>
                <a:cs typeface="Times New Roman" pitchFamily="18" charset="0"/>
              </a:rPr>
              <a:t>and </a:t>
            </a:r>
            <a:r>
              <a:rPr lang="en-US" sz="2800" b="1" dirty="0">
                <a:latin typeface="Times New Roman" pitchFamily="18" charset="0"/>
                <a:cs typeface="Times New Roman" pitchFamily="18" charset="0"/>
              </a:rPr>
              <a:t>partly natural </a:t>
            </a:r>
            <a:r>
              <a:rPr lang="en-US" sz="2800" dirty="0">
                <a:latin typeface="Times New Roman" pitchFamily="18" charset="0"/>
                <a:cs typeface="Times New Roman" pitchFamily="18" charset="0"/>
              </a:rPr>
              <a:t>and includes any part of an article capable of being </a:t>
            </a:r>
            <a:r>
              <a:rPr lang="en-US" sz="2800" b="1" dirty="0">
                <a:latin typeface="Times New Roman" pitchFamily="18" charset="0"/>
                <a:cs typeface="Times New Roman" pitchFamily="18" charset="0"/>
              </a:rPr>
              <a:t>made and sold </a:t>
            </a:r>
            <a:r>
              <a:rPr lang="en-US" sz="2800" b="1" dirty="0" smtClean="0">
                <a:latin typeface="Times New Roman" pitchFamily="18" charset="0"/>
                <a:cs typeface="Times New Roman" pitchFamily="18" charset="0"/>
              </a:rPr>
              <a:t>separately.</a:t>
            </a:r>
            <a:endParaRPr lang="en-I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106799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2831"/>
            <a:ext cx="7772400" cy="1470025"/>
          </a:xfrm>
        </p:spPr>
        <p:txBody>
          <a:bodyPr>
            <a:normAutofit fontScale="90000"/>
          </a:bodyPr>
          <a:lstStyle/>
          <a:p>
            <a:r>
              <a:rPr lang="en-IN" dirty="0" smtClean="0"/>
              <a:t/>
            </a:r>
            <a:br>
              <a:rPr lang="en-IN" dirty="0" smtClean="0"/>
            </a:br>
            <a:r>
              <a:rPr lang="en-IN" dirty="0"/>
              <a:t/>
            </a:r>
            <a:br>
              <a:rPr lang="en-IN" dirty="0"/>
            </a:br>
            <a:r>
              <a:rPr lang="en-IN" dirty="0" smtClean="0"/>
              <a:t/>
            </a:r>
            <a:br>
              <a:rPr lang="en-IN" dirty="0" smtClean="0"/>
            </a:br>
            <a:r>
              <a:rPr lang="en-IN" dirty="0"/>
              <a:t/>
            </a:r>
            <a:br>
              <a:rPr lang="en-IN" dirty="0"/>
            </a:br>
            <a:r>
              <a:rPr lang="en-IN" dirty="0" smtClean="0"/>
              <a:t/>
            </a:r>
            <a:br>
              <a:rPr lang="en-IN" dirty="0" smtClean="0"/>
            </a:br>
            <a:r>
              <a:rPr lang="en-IN" dirty="0" smtClean="0"/>
              <a:t/>
            </a:r>
            <a:br>
              <a:rPr lang="en-IN" dirty="0" smtClean="0"/>
            </a:br>
            <a:r>
              <a:rPr lang="en-IN" b="1" dirty="0" smtClean="0">
                <a:solidFill>
                  <a:srgbClr val="7030A0"/>
                </a:solidFill>
              </a:rPr>
              <a:t>Designs Act, 2000</a:t>
            </a:r>
            <a:br>
              <a:rPr lang="en-IN" b="1" dirty="0" smtClean="0">
                <a:solidFill>
                  <a:srgbClr val="7030A0"/>
                </a:solidFill>
              </a:rPr>
            </a:br>
            <a:r>
              <a:rPr lang="en-IN" b="1" dirty="0" smtClean="0">
                <a:solidFill>
                  <a:srgbClr val="7030A0"/>
                </a:solidFill>
              </a:rPr>
              <a:t>Designs Rules, 2001</a:t>
            </a:r>
            <a:br>
              <a:rPr lang="en-IN" b="1" dirty="0" smtClean="0">
                <a:solidFill>
                  <a:srgbClr val="7030A0"/>
                </a:solidFill>
              </a:rPr>
            </a:br>
            <a:r>
              <a:rPr lang="en-IN" b="1" dirty="0" smtClean="0">
                <a:solidFill>
                  <a:srgbClr val="7030A0"/>
                </a:solidFill>
              </a:rPr>
              <a:t/>
            </a:r>
            <a:br>
              <a:rPr lang="en-IN" b="1" dirty="0" smtClean="0">
                <a:solidFill>
                  <a:srgbClr val="7030A0"/>
                </a:solidFill>
              </a:rPr>
            </a:br>
            <a:r>
              <a:rPr lang="en-IN" b="1" dirty="0" err="1" smtClean="0"/>
              <a:t>vis</a:t>
            </a:r>
            <a:r>
              <a:rPr lang="en-IN" b="1" dirty="0" smtClean="0"/>
              <a:t>-a-</a:t>
            </a:r>
            <a:r>
              <a:rPr lang="en-IN" b="1" dirty="0" err="1" smtClean="0"/>
              <a:t>vis</a:t>
            </a:r>
            <a:r>
              <a:rPr lang="en-IN" b="1" dirty="0" smtClean="0"/>
              <a:t> </a:t>
            </a:r>
            <a:br>
              <a:rPr lang="en-IN" b="1" dirty="0" smtClean="0"/>
            </a:br>
            <a:r>
              <a:rPr lang="en-IN" b="1" dirty="0" smtClean="0"/>
              <a:t/>
            </a:r>
            <a:br>
              <a:rPr lang="en-IN" b="1" dirty="0" smtClean="0"/>
            </a:br>
            <a:r>
              <a:rPr lang="en-IN" b="1" dirty="0" smtClean="0">
                <a:solidFill>
                  <a:srgbClr val="FF0000"/>
                </a:solidFill>
              </a:rPr>
              <a:t>DESIGN APPLICATION </a:t>
            </a:r>
            <a:br>
              <a:rPr lang="en-IN" b="1" dirty="0" smtClean="0">
                <a:solidFill>
                  <a:srgbClr val="FF0000"/>
                </a:solidFill>
              </a:rPr>
            </a:br>
            <a:r>
              <a:rPr lang="en-IN" b="1" dirty="0" smtClean="0">
                <a:solidFill>
                  <a:srgbClr val="FF0000"/>
                </a:solidFill>
              </a:rPr>
              <a:t>EXAMINATION </a:t>
            </a:r>
            <a:r>
              <a:rPr lang="en-IN" b="1" dirty="0" smtClean="0"/>
              <a:t/>
            </a:r>
            <a:br>
              <a:rPr lang="en-IN" b="1" dirty="0" smtClean="0"/>
            </a:br>
            <a:r>
              <a:rPr lang="en-IN" b="1" dirty="0" smtClean="0"/>
              <a:t/>
            </a:r>
            <a:br>
              <a:rPr lang="en-IN" b="1" dirty="0" smtClean="0"/>
            </a:br>
            <a:r>
              <a:rPr lang="en-IN" b="1" dirty="0" smtClean="0"/>
              <a:t>&amp; </a:t>
            </a:r>
            <a:br>
              <a:rPr lang="en-IN" b="1" dirty="0" smtClean="0"/>
            </a:br>
            <a:r>
              <a:rPr lang="en-IN" b="1" dirty="0" smtClean="0">
                <a:solidFill>
                  <a:srgbClr val="006600"/>
                </a:solidFill>
              </a:rPr>
              <a:t>Related Procedures</a:t>
            </a:r>
            <a:endParaRPr lang="en-IN" b="1" dirty="0">
              <a:solidFill>
                <a:srgbClr val="006600"/>
              </a:solidFill>
            </a:endParaRPr>
          </a:p>
        </p:txBody>
      </p:sp>
    </p:spTree>
    <p:extLst>
      <p:ext uri="{BB962C8B-B14F-4D97-AF65-F5344CB8AC3E}">
        <p14:creationId xmlns:p14="http://schemas.microsoft.com/office/powerpoint/2010/main" val="1615909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228600" y="304800"/>
            <a:ext cx="8686800" cy="6096000"/>
            <a:chOff x="144" y="192"/>
            <a:chExt cx="5472" cy="3840"/>
          </a:xfrm>
        </p:grpSpPr>
        <p:sp>
          <p:nvSpPr>
            <p:cNvPr id="3" name="Text Box 3"/>
            <p:cNvSpPr txBox="1">
              <a:spLocks noChangeArrowheads="1"/>
            </p:cNvSpPr>
            <p:nvPr/>
          </p:nvSpPr>
          <p:spPr bwMode="auto">
            <a:xfrm>
              <a:off x="240" y="768"/>
              <a:ext cx="3456"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438275" indent="-1438275"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spcBef>
                  <a:spcPct val="20000"/>
                </a:spcBef>
                <a:buFont typeface="Wingdings" pitchFamily="2" charset="2"/>
                <a:buNone/>
              </a:pPr>
              <a:endParaRPr lang="en-US" sz="2800">
                <a:solidFill>
                  <a:srgbClr val="000000"/>
                </a:solidFill>
                <a:latin typeface="Times New Roman" pitchFamily="18" charset="0"/>
                <a:sym typeface="Wingdings" pitchFamily="2" charset="2"/>
              </a:endParaRPr>
            </a:p>
          </p:txBody>
        </p:sp>
        <p:sp>
          <p:nvSpPr>
            <p:cNvPr id="4" name="Text Box 4"/>
            <p:cNvSpPr txBox="1">
              <a:spLocks noChangeArrowheads="1"/>
            </p:cNvSpPr>
            <p:nvPr/>
          </p:nvSpPr>
          <p:spPr bwMode="auto">
            <a:xfrm>
              <a:off x="144" y="192"/>
              <a:ext cx="5472" cy="410"/>
            </a:xfrm>
            <a:prstGeom prst="rect">
              <a:avLst/>
            </a:prstGeom>
            <a:noFill/>
            <a:ln w="9525">
              <a:noFill/>
              <a:miter lim="800000"/>
              <a:headEnd/>
              <a:tailEnd/>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3600" b="1" dirty="0" smtClean="0">
                  <a:latin typeface="Times New Roman" pitchFamily="18" charset="0"/>
                  <a:cs typeface="Times New Roman" pitchFamily="18" charset="0"/>
                  <a:sym typeface="Wingdings" pitchFamily="2" charset="2"/>
                </a:rPr>
                <a:t>‘Set of Articles’ [Rule 2(e)]</a:t>
              </a:r>
              <a:endParaRPr lang="en-US" sz="3600" b="1" dirty="0">
                <a:latin typeface="Times New Roman" pitchFamily="18" charset="0"/>
                <a:cs typeface="Times New Roman" pitchFamily="18" charset="0"/>
                <a:sym typeface="Wingdings" pitchFamily="2" charset="2"/>
              </a:endParaRPr>
            </a:p>
          </p:txBody>
        </p:sp>
        <p:pic>
          <p:nvPicPr>
            <p:cNvPr id="5" name="featuredProductPhoto" descr="English Tea Store brand Fine Bone China Sets">
              <a:hlinkClick r:id="rId2"/>
            </p:cNvPr>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3776" y="1152"/>
              <a:ext cx="1744"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254" y="816"/>
              <a:ext cx="3346" cy="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buFont typeface="Wingdings" pitchFamily="2" charset="2"/>
                <a:buNone/>
              </a:pPr>
              <a:endParaRPr lang="en-US" sz="2800" b="1" dirty="0">
                <a:solidFill>
                  <a:srgbClr val="339933"/>
                </a:solidFill>
                <a:latin typeface="Times New Roman" pitchFamily="18" charset="0"/>
                <a:sym typeface="Wingdings" pitchFamily="2" charset="2"/>
              </a:endParaRPr>
            </a:p>
            <a:p>
              <a:pPr eaLnBrk="1" hangingPunct="1"/>
              <a:r>
                <a:rPr lang="en-US" sz="2800" dirty="0" smtClean="0">
                  <a:solidFill>
                    <a:srgbClr val="000000"/>
                  </a:solidFill>
                  <a:latin typeface="Times New Roman" pitchFamily="18" charset="0"/>
                  <a:sym typeface="Wingdings" pitchFamily="2" charset="2"/>
                </a:rPr>
                <a:t>‘</a:t>
              </a:r>
              <a:r>
                <a:rPr lang="en-US" sz="2800" b="1" dirty="0">
                  <a:solidFill>
                    <a:srgbClr val="000000"/>
                  </a:solidFill>
                  <a:latin typeface="Times New Roman" pitchFamily="18" charset="0"/>
                  <a:sym typeface="Wingdings" pitchFamily="2" charset="2"/>
                </a:rPr>
                <a:t>Set</a:t>
              </a:r>
              <a:r>
                <a:rPr lang="en-US" sz="2800" dirty="0">
                  <a:solidFill>
                    <a:srgbClr val="000000"/>
                  </a:solidFill>
                  <a:latin typeface="Times New Roman" pitchFamily="18" charset="0"/>
                  <a:sym typeface="Wingdings" pitchFamily="2" charset="2"/>
                </a:rPr>
                <a:t>’ means a number of articles of the </a:t>
              </a:r>
              <a:r>
                <a:rPr lang="en-US" sz="2800" b="1" dirty="0">
                  <a:solidFill>
                    <a:srgbClr val="000000"/>
                  </a:solidFill>
                  <a:latin typeface="Times New Roman" pitchFamily="18" charset="0"/>
                  <a:sym typeface="Wingdings" pitchFamily="2" charset="2"/>
                </a:rPr>
                <a:t>same general character </a:t>
              </a:r>
              <a:r>
                <a:rPr lang="en-US" sz="2800" dirty="0">
                  <a:solidFill>
                    <a:srgbClr val="000000"/>
                  </a:solidFill>
                  <a:latin typeface="Times New Roman" pitchFamily="18" charset="0"/>
                  <a:sym typeface="Wingdings" pitchFamily="2" charset="2"/>
                </a:rPr>
                <a:t>ordinarily sold together or intended to be used </a:t>
              </a:r>
              <a:r>
                <a:rPr lang="en-US" sz="2800" dirty="0" smtClean="0">
                  <a:solidFill>
                    <a:srgbClr val="000000"/>
                  </a:solidFill>
                  <a:latin typeface="Times New Roman" pitchFamily="18" charset="0"/>
                  <a:sym typeface="Wingdings" pitchFamily="2" charset="2"/>
                </a:rPr>
                <a:t>together; </a:t>
              </a:r>
              <a:r>
                <a:rPr lang="en-US" sz="2800" b="1" dirty="0">
                  <a:solidFill>
                    <a:srgbClr val="000000"/>
                  </a:solidFill>
                  <a:latin typeface="Times New Roman" pitchFamily="18" charset="0"/>
                  <a:sym typeface="Wingdings" pitchFamily="2" charset="2"/>
                </a:rPr>
                <a:t>all bearing the same design</a:t>
              </a:r>
              <a:r>
                <a:rPr lang="en-US" sz="2800" dirty="0">
                  <a:solidFill>
                    <a:srgbClr val="000000"/>
                  </a:solidFill>
                  <a:latin typeface="Times New Roman" pitchFamily="18" charset="0"/>
                  <a:sym typeface="Wingdings" pitchFamily="2" charset="2"/>
                </a:rPr>
                <a:t>, with or without modification not sufficient to alter the character or substantially to effect the identity thereof.</a:t>
              </a:r>
            </a:p>
          </p:txBody>
        </p:sp>
      </p:grpSp>
    </p:spTree>
    <p:extLst>
      <p:ext uri="{BB962C8B-B14F-4D97-AF65-F5344CB8AC3E}">
        <p14:creationId xmlns:p14="http://schemas.microsoft.com/office/powerpoint/2010/main" val="439098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73655"/>
            <a:ext cx="8928992" cy="6740307"/>
          </a:xfrm>
          <a:prstGeom prst="rect">
            <a:avLst/>
          </a:prstGeom>
        </p:spPr>
        <p:txBody>
          <a:bodyPr wrap="square">
            <a:spAutoFit/>
          </a:bodyPr>
          <a:lstStyle/>
          <a:p>
            <a:r>
              <a:rPr lang="en-IN" sz="3200" b="1" dirty="0">
                <a:latin typeface="Times New Roman" pitchFamily="18" charset="0"/>
                <a:cs typeface="Times New Roman" pitchFamily="18" charset="0"/>
              </a:rPr>
              <a:t>Provisions of Copyright Act as applied to a </a:t>
            </a:r>
            <a:r>
              <a:rPr lang="en-IN" sz="3200" b="1" dirty="0" smtClean="0">
                <a:latin typeface="Times New Roman" pitchFamily="18" charset="0"/>
                <a:cs typeface="Times New Roman" pitchFamily="18" charset="0"/>
              </a:rPr>
              <a:t>Design </a:t>
            </a:r>
            <a:r>
              <a:rPr lang="en-IN" dirty="0">
                <a:latin typeface="Times New Roman" pitchFamily="18" charset="0"/>
                <a:cs typeface="Times New Roman" pitchFamily="18" charset="0"/>
              </a:rPr>
              <a:t>	</a:t>
            </a:r>
          </a:p>
          <a:p>
            <a:r>
              <a:rPr lang="en-IN" sz="2800" dirty="0" smtClean="0">
                <a:latin typeface="Times New Roman" pitchFamily="18" charset="0"/>
                <a:cs typeface="Times New Roman" pitchFamily="18" charset="0"/>
              </a:rPr>
              <a:t>[</a:t>
            </a:r>
            <a:r>
              <a:rPr lang="en-IN" sz="2800" dirty="0">
                <a:latin typeface="Times New Roman" pitchFamily="18" charset="0"/>
                <a:cs typeface="Times New Roman" pitchFamily="18" charset="0"/>
              </a:rPr>
              <a:t>Section 15 of The Copyright Act 1957 ]</a:t>
            </a:r>
            <a:endParaRPr lang="en-IN" sz="2800" dirty="0" smtClean="0">
              <a:latin typeface="Times New Roman" pitchFamily="18" charset="0"/>
              <a:cs typeface="Times New Roman" pitchFamily="18" charset="0"/>
            </a:endParaRPr>
          </a:p>
          <a:p>
            <a:endParaRPr lang="en-IN" dirty="0">
              <a:latin typeface="Times New Roman" pitchFamily="18" charset="0"/>
              <a:cs typeface="Times New Roman" pitchFamily="18" charset="0"/>
            </a:endParaRPr>
          </a:p>
          <a:p>
            <a:r>
              <a:rPr lang="en-IN" sz="2400" dirty="0" smtClean="0">
                <a:latin typeface="Times New Roman" pitchFamily="18" charset="0"/>
                <a:cs typeface="Times New Roman" pitchFamily="18" charset="0"/>
              </a:rPr>
              <a:t>A </a:t>
            </a:r>
            <a:r>
              <a:rPr lang="en-IN" sz="2400" dirty="0">
                <a:latin typeface="Times New Roman" pitchFamily="18" charset="0"/>
                <a:cs typeface="Times New Roman" pitchFamily="18" charset="0"/>
              </a:rPr>
              <a:t>creator of a design shall keep in mind the following provisions of the Copyright Act, 1957: </a:t>
            </a:r>
          </a:p>
          <a:p>
            <a:endParaRPr lang="en-IN" dirty="0" smtClean="0">
              <a:latin typeface="Times New Roman" pitchFamily="18" charset="0"/>
              <a:cs typeface="Times New Roman" pitchFamily="18" charset="0"/>
            </a:endParaRPr>
          </a:p>
          <a:p>
            <a:r>
              <a:rPr lang="en-IN" sz="2800" dirty="0" smtClean="0">
                <a:latin typeface="Times New Roman" pitchFamily="18" charset="0"/>
                <a:cs typeface="Times New Roman" pitchFamily="18" charset="0"/>
              </a:rPr>
              <a:t>a</a:t>
            </a:r>
            <a:r>
              <a:rPr lang="en-IN" sz="2800" dirty="0">
                <a:latin typeface="Times New Roman" pitchFamily="18" charset="0"/>
                <a:cs typeface="Times New Roman" pitchFamily="18" charset="0"/>
              </a:rPr>
              <a:t>. Copyright </a:t>
            </a:r>
            <a:r>
              <a:rPr lang="en-IN" sz="2800" b="1" dirty="0">
                <a:latin typeface="Times New Roman" pitchFamily="18" charset="0"/>
                <a:cs typeface="Times New Roman" pitchFamily="18" charset="0"/>
              </a:rPr>
              <a:t>shall not subsist </a:t>
            </a:r>
            <a:r>
              <a:rPr lang="en-IN" sz="2800" dirty="0">
                <a:latin typeface="Times New Roman" pitchFamily="18" charset="0"/>
                <a:cs typeface="Times New Roman" pitchFamily="18" charset="0"/>
              </a:rPr>
              <a:t>under the Copyright Act in any design which is registered under the Designs Act. </a:t>
            </a:r>
          </a:p>
          <a:p>
            <a:endParaRPr lang="en-IN" sz="2800" dirty="0" smtClean="0">
              <a:latin typeface="Times New Roman" pitchFamily="18" charset="0"/>
              <a:cs typeface="Times New Roman" pitchFamily="18" charset="0"/>
            </a:endParaRPr>
          </a:p>
          <a:p>
            <a:r>
              <a:rPr lang="en-IN" sz="2800" dirty="0" smtClean="0">
                <a:latin typeface="Times New Roman" pitchFamily="18" charset="0"/>
                <a:cs typeface="Times New Roman" pitchFamily="18" charset="0"/>
              </a:rPr>
              <a:t>b</a:t>
            </a:r>
            <a:r>
              <a:rPr lang="en-IN" sz="2800" dirty="0">
                <a:latin typeface="Times New Roman" pitchFamily="18" charset="0"/>
                <a:cs typeface="Times New Roman" pitchFamily="18" charset="0"/>
              </a:rPr>
              <a:t>. </a:t>
            </a:r>
            <a:r>
              <a:rPr lang="en-IN" sz="2800" b="1" dirty="0">
                <a:latin typeface="Times New Roman" pitchFamily="18" charset="0"/>
                <a:cs typeface="Times New Roman" pitchFamily="18" charset="0"/>
              </a:rPr>
              <a:t>Copyright</a:t>
            </a:r>
            <a:r>
              <a:rPr lang="en-IN" sz="2800" dirty="0">
                <a:latin typeface="Times New Roman" pitchFamily="18" charset="0"/>
                <a:cs typeface="Times New Roman" pitchFamily="18" charset="0"/>
              </a:rPr>
              <a:t> in any design, which is capable is being registered but which has not been so registered </a:t>
            </a:r>
            <a:r>
              <a:rPr lang="en-IN" sz="2800" b="1" dirty="0">
                <a:latin typeface="Times New Roman" pitchFamily="18" charset="0"/>
                <a:cs typeface="Times New Roman" pitchFamily="18" charset="0"/>
              </a:rPr>
              <a:t>shall cease </a:t>
            </a:r>
            <a:r>
              <a:rPr lang="en-IN" sz="2800" dirty="0">
                <a:latin typeface="Times New Roman" pitchFamily="18" charset="0"/>
                <a:cs typeface="Times New Roman" pitchFamily="18" charset="0"/>
              </a:rPr>
              <a:t>as soon as any article to which the design has been applied has been </a:t>
            </a:r>
            <a:r>
              <a:rPr lang="en-IN" sz="2800" b="1" dirty="0">
                <a:latin typeface="Times New Roman" pitchFamily="18" charset="0"/>
                <a:cs typeface="Times New Roman" pitchFamily="18" charset="0"/>
              </a:rPr>
              <a:t>reproduced more than fifty times </a:t>
            </a:r>
            <a:r>
              <a:rPr lang="en-IN" sz="2800" dirty="0">
                <a:latin typeface="Times New Roman" pitchFamily="18" charset="0"/>
                <a:cs typeface="Times New Roman" pitchFamily="18" charset="0"/>
              </a:rPr>
              <a:t>by an </a:t>
            </a:r>
            <a:r>
              <a:rPr lang="en-IN" sz="2800" b="1" dirty="0">
                <a:latin typeface="Times New Roman" pitchFamily="18" charset="0"/>
                <a:cs typeface="Times New Roman" pitchFamily="18" charset="0"/>
              </a:rPr>
              <a:t>industrial process</a:t>
            </a:r>
            <a:r>
              <a:rPr lang="en-IN" sz="2800" dirty="0">
                <a:latin typeface="Times New Roman" pitchFamily="18" charset="0"/>
                <a:cs typeface="Times New Roman" pitchFamily="18" charset="0"/>
              </a:rPr>
              <a:t>, by the owner of the copyright, or with his license, by any other person. </a:t>
            </a:r>
          </a:p>
          <a:p>
            <a:r>
              <a:rPr lang="en-IN" dirty="0">
                <a:latin typeface="Times New Roman" pitchFamily="18" charset="0"/>
                <a:cs typeface="Times New Roman" pitchFamily="18" charset="0"/>
              </a:rPr>
              <a:t>	</a:t>
            </a:r>
          </a:p>
        </p:txBody>
      </p:sp>
    </p:spTree>
    <p:extLst>
      <p:ext uri="{BB962C8B-B14F-4D97-AF65-F5344CB8AC3E}">
        <p14:creationId xmlns:p14="http://schemas.microsoft.com/office/powerpoint/2010/main" val="3830370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8"/>
          <p:cNvSpPr txBox="1">
            <a:spLocks noChangeArrowheads="1"/>
          </p:cNvSpPr>
          <p:nvPr/>
        </p:nvSpPr>
        <p:spPr bwMode="auto">
          <a:xfrm>
            <a:off x="251520" y="764704"/>
            <a:ext cx="8686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457200" indent="-457200" eaLnBrk="1" hangingPunct="1">
              <a:buFont typeface="Wingdings" pitchFamily="2" charset="2"/>
              <a:buAutoNum type="arabicPeriod"/>
            </a:pPr>
            <a:r>
              <a:rPr lang="en-IN" sz="2400" dirty="0" smtClean="0">
                <a:latin typeface="Times New Roman" pitchFamily="18" charset="0"/>
                <a:cs typeface="Times New Roman" pitchFamily="18" charset="0"/>
              </a:rPr>
              <a:t>Should satisfy Section 2(a)</a:t>
            </a:r>
          </a:p>
          <a:p>
            <a:pPr marL="457200" indent="-457200" eaLnBrk="1" hangingPunct="1">
              <a:buFont typeface="Wingdings" pitchFamily="2" charset="2"/>
              <a:buAutoNum type="arabicPeriod"/>
            </a:pPr>
            <a:r>
              <a:rPr lang="en-IN" sz="2400" dirty="0" smtClean="0">
                <a:latin typeface="Times New Roman" pitchFamily="18" charset="0"/>
                <a:cs typeface="Times New Roman" pitchFamily="18" charset="0"/>
              </a:rPr>
              <a:t>Should satisfy Section 2(d)</a:t>
            </a:r>
          </a:p>
          <a:p>
            <a:pPr marL="457200" indent="-457200" eaLnBrk="1" hangingPunct="1">
              <a:buFont typeface="Wingdings" pitchFamily="2" charset="2"/>
              <a:buAutoNum type="arabicPeriod"/>
            </a:pPr>
            <a:r>
              <a:rPr lang="en-IN" sz="2400" dirty="0" smtClean="0">
                <a:latin typeface="Times New Roman" pitchFamily="18" charset="0"/>
                <a:cs typeface="Times New Roman" pitchFamily="18" charset="0"/>
              </a:rPr>
              <a:t>Should be </a:t>
            </a:r>
            <a:r>
              <a:rPr lang="en-IN" sz="2400" b="1" dirty="0" smtClean="0">
                <a:latin typeface="Times New Roman" pitchFamily="18" charset="0"/>
                <a:cs typeface="Times New Roman" pitchFamily="18" charset="0"/>
              </a:rPr>
              <a:t>ORIGINAL</a:t>
            </a:r>
            <a:r>
              <a:rPr lang="en-IN" sz="2400" dirty="0" smtClean="0">
                <a:latin typeface="Times New Roman" pitchFamily="18" charset="0"/>
                <a:cs typeface="Times New Roman" pitchFamily="18" charset="0"/>
              </a:rPr>
              <a:t> (Section 2(g)] </a:t>
            </a:r>
          </a:p>
          <a:p>
            <a:pPr marL="457200" indent="-457200" eaLnBrk="1" hangingPunct="1">
              <a:buFont typeface="Wingdings" pitchFamily="2" charset="2"/>
              <a:buAutoNum type="arabicPeriod"/>
            </a:pPr>
            <a:r>
              <a:rPr lang="en-IN" sz="2400" dirty="0" smtClean="0">
                <a:latin typeface="Times New Roman" pitchFamily="18" charset="0"/>
                <a:cs typeface="Times New Roman" pitchFamily="18" charset="0"/>
              </a:rPr>
              <a:t>Should satisfy </a:t>
            </a:r>
            <a:r>
              <a:rPr lang="en-IN" sz="2400" b="1" dirty="0" smtClean="0">
                <a:latin typeface="Times New Roman" pitchFamily="18" charset="0"/>
                <a:cs typeface="Times New Roman" pitchFamily="18" charset="0"/>
              </a:rPr>
              <a:t>Section 4</a:t>
            </a:r>
            <a:endParaRPr lang="en-IN" sz="2400" dirty="0" smtClean="0">
              <a:latin typeface="Times New Roman" pitchFamily="18" charset="0"/>
              <a:cs typeface="Times New Roman" pitchFamily="18" charset="0"/>
            </a:endParaRPr>
          </a:p>
          <a:p>
            <a:pPr marL="457200" indent="-457200" eaLnBrk="1" hangingPunct="1">
              <a:buFont typeface="Wingdings" pitchFamily="2" charset="2"/>
              <a:buAutoNum type="arabicPeriod"/>
            </a:pPr>
            <a:r>
              <a:rPr lang="en-IN" sz="2400" dirty="0" smtClean="0">
                <a:latin typeface="Times New Roman" pitchFamily="18" charset="0"/>
                <a:cs typeface="Times New Roman" pitchFamily="18" charset="0"/>
              </a:rPr>
              <a:t>Should satisfy Section 5(1)</a:t>
            </a:r>
          </a:p>
          <a:p>
            <a:pPr marL="457200" indent="-457200" eaLnBrk="1" hangingPunct="1">
              <a:buFont typeface="Wingdings" pitchFamily="2" charset="2"/>
              <a:buAutoNum type="arabicPeriod"/>
            </a:pPr>
            <a:r>
              <a:rPr lang="en-IN" sz="2400" dirty="0" smtClean="0">
                <a:latin typeface="Times New Roman" pitchFamily="18" charset="0"/>
                <a:cs typeface="Times New Roman" pitchFamily="18" charset="0"/>
              </a:rPr>
              <a:t>Should not prejudice the Security of India under Section 46</a:t>
            </a:r>
            <a:endParaRPr lang="en-IN" sz="2400" dirty="0">
              <a:latin typeface="Times New Roman" pitchFamily="18" charset="0"/>
              <a:cs typeface="Times New Roman" pitchFamily="18" charset="0"/>
            </a:endParaRPr>
          </a:p>
        </p:txBody>
      </p:sp>
      <p:sp>
        <p:nvSpPr>
          <p:cNvPr id="3" name="Text Box 1029"/>
          <p:cNvSpPr txBox="1">
            <a:spLocks noChangeArrowheads="1"/>
          </p:cNvSpPr>
          <p:nvPr/>
        </p:nvSpPr>
        <p:spPr bwMode="auto">
          <a:xfrm>
            <a:off x="179512" y="44624"/>
            <a:ext cx="815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2800" b="1" dirty="0" smtClean="0">
                <a:latin typeface="Times New Roman" pitchFamily="18" charset="0"/>
                <a:sym typeface="Wingdings" pitchFamily="2" charset="2"/>
              </a:rPr>
              <a:t>CRITERIA FOR DESIGN REGISTRATION</a:t>
            </a:r>
            <a:endParaRPr lang="en-US" sz="2800" b="1" dirty="0">
              <a:latin typeface="Times New Roman" pitchFamily="18" charset="0"/>
              <a:sym typeface="Wingdings" pitchFamily="2" charset="2"/>
            </a:endParaRPr>
          </a:p>
        </p:txBody>
      </p:sp>
      <p:pic>
        <p:nvPicPr>
          <p:cNvPr id="4"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140968"/>
            <a:ext cx="2952328" cy="335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5954" y="3075530"/>
            <a:ext cx="2635250"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91485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2175"/>
            <a:ext cx="8856984" cy="6577185"/>
          </a:xfrm>
          <a:prstGeom prst="rect">
            <a:avLst/>
          </a:prstGeom>
          <a:noFill/>
        </p:spPr>
        <p:txBody>
          <a:bodyPr wrap="square" rtlCol="0">
            <a:spAutoFit/>
          </a:bodyPr>
          <a:lstStyle/>
          <a:p>
            <a:r>
              <a:rPr lang="en-IN" sz="3200" b="1" dirty="0" smtClean="0">
                <a:latin typeface="Times New Roman" pitchFamily="18" charset="0"/>
                <a:cs typeface="Times New Roman" pitchFamily="18" charset="0"/>
              </a:rPr>
              <a:t>CLASSIFICATION OF GOODS [Rule 10]</a:t>
            </a:r>
          </a:p>
          <a:p>
            <a:pPr lvl="0"/>
            <a:endParaRPr lang="en-US" dirty="0" smtClean="0">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For </a:t>
            </a:r>
            <a:r>
              <a:rPr lang="en-US" sz="2400" dirty="0">
                <a:latin typeface="Times New Roman" pitchFamily="18" charset="0"/>
                <a:cs typeface="Times New Roman" pitchFamily="18" charset="0"/>
              </a:rPr>
              <a:t>the purposes of </a:t>
            </a:r>
            <a:r>
              <a:rPr lang="en-US" sz="2400" dirty="0" smtClean="0">
                <a:latin typeface="Times New Roman" pitchFamily="18" charset="0"/>
                <a:cs typeface="Times New Roman" pitchFamily="18" charset="0"/>
              </a:rPr>
              <a:t>registration, </a:t>
            </a:r>
            <a:r>
              <a:rPr lang="en-US" sz="2400" b="1" dirty="0">
                <a:latin typeface="Times New Roman" pitchFamily="18" charset="0"/>
                <a:cs typeface="Times New Roman" pitchFamily="18" charset="0"/>
              </a:rPr>
              <a:t>articles shall be classified </a:t>
            </a:r>
            <a:r>
              <a:rPr lang="en-US" sz="2400" dirty="0">
                <a:latin typeface="Times New Roman" pitchFamily="18" charset="0"/>
                <a:cs typeface="Times New Roman" pitchFamily="18" charset="0"/>
              </a:rPr>
              <a:t>as specified in the Third Schedule  </a:t>
            </a:r>
            <a:endParaRPr lang="en-IN" sz="2400" dirty="0">
              <a:latin typeface="Times New Roman" pitchFamily="18" charset="0"/>
              <a:cs typeface="Times New Roman" pitchFamily="18" charset="0"/>
            </a:endParaRPr>
          </a:p>
          <a:p>
            <a:pPr lvl="0"/>
            <a:endParaRPr lang="en-US" sz="2400" dirty="0">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If </a:t>
            </a:r>
            <a:r>
              <a:rPr lang="en-US" sz="2400" dirty="0">
                <a:latin typeface="Times New Roman" pitchFamily="18" charset="0"/>
                <a:cs typeface="Times New Roman" pitchFamily="18" charset="0"/>
              </a:rPr>
              <a:t>any doubt </a:t>
            </a:r>
            <a:r>
              <a:rPr lang="en-US" sz="2400" dirty="0" smtClean="0">
                <a:latin typeface="Times New Roman" pitchFamily="18" charset="0"/>
                <a:cs typeface="Times New Roman" pitchFamily="18" charset="0"/>
              </a:rPr>
              <a:t>arises, it </a:t>
            </a:r>
            <a:r>
              <a:rPr lang="en-US" sz="2400" dirty="0">
                <a:latin typeface="Times New Roman" pitchFamily="18" charset="0"/>
                <a:cs typeface="Times New Roman" pitchFamily="18" charset="0"/>
              </a:rPr>
              <a:t>shall be determined by </a:t>
            </a:r>
            <a:r>
              <a:rPr lang="en-US" sz="2400" dirty="0" smtClean="0">
                <a:latin typeface="Times New Roman" pitchFamily="18" charset="0"/>
                <a:cs typeface="Times New Roman" pitchFamily="18" charset="0"/>
              </a:rPr>
              <a:t>the Controller</a:t>
            </a:r>
          </a:p>
          <a:p>
            <a:pPr lvl="2" algn="just">
              <a:lnSpc>
                <a:spcPct val="90000"/>
              </a:lnSpc>
            </a:pPr>
            <a:endParaRPr lang="en-US" dirty="0" smtClean="0">
              <a:latin typeface="Times New Roman" pitchFamily="18" charset="0"/>
              <a:cs typeface="Times New Roman" pitchFamily="18" charset="0"/>
            </a:endParaRPr>
          </a:p>
          <a:p>
            <a:pPr lvl="2" algn="just">
              <a:lnSpc>
                <a:spcPct val="90000"/>
              </a:lnSpc>
            </a:pPr>
            <a:r>
              <a:rPr lang="en-US" sz="2400" b="1" dirty="0" smtClean="0">
                <a:latin typeface="Times New Roman" pitchFamily="18" charset="0"/>
                <a:cs typeface="Times New Roman" pitchFamily="18" charset="0"/>
              </a:rPr>
              <a:t>32 CLASSES </a:t>
            </a:r>
            <a:r>
              <a:rPr lang="en-US" sz="2400" dirty="0" smtClean="0">
                <a:latin typeface="Times New Roman" pitchFamily="18" charset="0"/>
                <a:cs typeface="Times New Roman" pitchFamily="18" charset="0"/>
              </a:rPr>
              <a:t>(31 Main classes and 1 Misc. Class as 99) based on LOCARNO SYSTEM</a:t>
            </a:r>
            <a:endParaRPr lang="en-US" sz="2400" dirty="0">
              <a:latin typeface="Times New Roman" pitchFamily="18" charset="0"/>
              <a:cs typeface="Times New Roman" pitchFamily="18" charset="0"/>
            </a:endParaRPr>
          </a:p>
          <a:p>
            <a:pPr lvl="2" algn="just">
              <a:lnSpc>
                <a:spcPct val="90000"/>
              </a:lnSpc>
              <a:buFontTx/>
              <a:buNone/>
            </a:pPr>
            <a:endParaRPr lang="en-US" sz="2400" dirty="0">
              <a:latin typeface="Times New Roman" pitchFamily="18" charset="0"/>
              <a:cs typeface="Times New Roman" pitchFamily="18" charset="0"/>
            </a:endParaRPr>
          </a:p>
          <a:p>
            <a:pPr lvl="2" algn="just">
              <a:lnSpc>
                <a:spcPct val="90000"/>
              </a:lnSpc>
            </a:pPr>
            <a:r>
              <a:rPr lang="en-IN" sz="2400" dirty="0" smtClean="0">
                <a:latin typeface="Times New Roman" pitchFamily="18" charset="0"/>
                <a:cs typeface="Times New Roman" pitchFamily="18" charset="0"/>
              </a:rPr>
              <a:t>Classes are further divided into Sub-Classes </a:t>
            </a:r>
          </a:p>
          <a:p>
            <a:pPr lvl="2" algn="just">
              <a:lnSpc>
                <a:spcPct val="90000"/>
              </a:lnSpc>
            </a:pPr>
            <a:endParaRPr lang="en-IN" sz="2400" dirty="0">
              <a:latin typeface="Times New Roman" pitchFamily="18" charset="0"/>
              <a:cs typeface="Times New Roman" pitchFamily="18" charset="0"/>
            </a:endParaRPr>
          </a:p>
          <a:p>
            <a:pPr lvl="2" algn="just">
              <a:lnSpc>
                <a:spcPct val="90000"/>
              </a:lnSpc>
            </a:pPr>
            <a:r>
              <a:rPr lang="en-IN" sz="2400" dirty="0" smtClean="0">
                <a:latin typeface="Times New Roman" pitchFamily="18" charset="0"/>
                <a:cs typeface="Times New Roman" pitchFamily="18" charset="0"/>
              </a:rPr>
              <a:t>Classification is based on </a:t>
            </a:r>
            <a:r>
              <a:rPr lang="en-IN" sz="2800" b="1" dirty="0" smtClean="0">
                <a:latin typeface="Times New Roman" pitchFamily="18" charset="0"/>
                <a:cs typeface="Times New Roman" pitchFamily="18" charset="0"/>
              </a:rPr>
              <a:t>nature</a:t>
            </a:r>
            <a:r>
              <a:rPr lang="en-IN" sz="2400" dirty="0" smtClean="0">
                <a:latin typeface="Times New Roman" pitchFamily="18" charset="0"/>
                <a:cs typeface="Times New Roman" pitchFamily="18" charset="0"/>
              </a:rPr>
              <a:t> &amp; </a:t>
            </a:r>
            <a:r>
              <a:rPr lang="en-IN" sz="2800" b="1" dirty="0" smtClean="0">
                <a:latin typeface="Times New Roman" pitchFamily="18" charset="0"/>
                <a:cs typeface="Times New Roman" pitchFamily="18" charset="0"/>
              </a:rPr>
              <a:t>function</a:t>
            </a:r>
            <a:r>
              <a:rPr lang="en-IN" sz="2400" dirty="0" smtClean="0">
                <a:latin typeface="Times New Roman" pitchFamily="18" charset="0"/>
                <a:cs typeface="Times New Roman" pitchFamily="18" charset="0"/>
              </a:rPr>
              <a:t> of the Article</a:t>
            </a:r>
          </a:p>
          <a:p>
            <a:pPr lvl="2" algn="just">
              <a:lnSpc>
                <a:spcPct val="90000"/>
              </a:lnSpc>
            </a:pPr>
            <a:endParaRPr lang="en-IN" sz="2000" dirty="0" smtClean="0">
              <a:latin typeface="Times New Roman" pitchFamily="18" charset="0"/>
              <a:cs typeface="Times New Roman" pitchFamily="18" charset="0"/>
            </a:endParaRPr>
          </a:p>
          <a:p>
            <a:pPr marL="0" lvl="2" algn="just">
              <a:lnSpc>
                <a:spcPct val="90000"/>
              </a:lnSpc>
            </a:pPr>
            <a:r>
              <a:rPr lang="en-IN" sz="2400" dirty="0" smtClean="0">
                <a:latin typeface="Times New Roman" pitchFamily="18" charset="0"/>
                <a:cs typeface="Times New Roman" pitchFamily="18" charset="0"/>
              </a:rPr>
              <a:t>When </a:t>
            </a:r>
            <a:r>
              <a:rPr lang="en-IN" sz="2400" dirty="0">
                <a:latin typeface="Times New Roman" pitchFamily="18" charset="0"/>
                <a:cs typeface="Times New Roman" pitchFamily="18" charset="0"/>
              </a:rPr>
              <a:t>a Design Application is for an </a:t>
            </a:r>
            <a:r>
              <a:rPr lang="en-IN" sz="2400" b="1" dirty="0">
                <a:latin typeface="Times New Roman" pitchFamily="18" charset="0"/>
                <a:cs typeface="Times New Roman" pitchFamily="18" charset="0"/>
              </a:rPr>
              <a:t>article with multiple utilities</a:t>
            </a:r>
            <a:r>
              <a:rPr lang="en-IN" sz="2400" dirty="0">
                <a:latin typeface="Times New Roman" pitchFamily="18" charset="0"/>
                <a:cs typeface="Times New Roman" pitchFamily="18" charset="0"/>
              </a:rPr>
              <a:t>, the application may be made </a:t>
            </a:r>
            <a:r>
              <a:rPr lang="en-IN" sz="2400" dirty="0" smtClean="0">
                <a:latin typeface="Times New Roman" pitchFamily="18" charset="0"/>
                <a:cs typeface="Times New Roman" pitchFamily="18" charset="0"/>
              </a:rPr>
              <a:t>in </a:t>
            </a:r>
            <a:r>
              <a:rPr lang="en-IN" sz="2400" dirty="0">
                <a:latin typeface="Times New Roman" pitchFamily="18" charset="0"/>
                <a:cs typeface="Times New Roman" pitchFamily="18" charset="0"/>
              </a:rPr>
              <a:t>any one or more of the utilities. For instance, in case of a design of </a:t>
            </a:r>
            <a:r>
              <a:rPr lang="en-IN" sz="2400" u="sng" dirty="0">
                <a:latin typeface="Times New Roman" pitchFamily="18" charset="0"/>
                <a:cs typeface="Times New Roman" pitchFamily="18" charset="0"/>
              </a:rPr>
              <a:t>pen cum torch</a:t>
            </a:r>
            <a:r>
              <a:rPr lang="en-IN" sz="2400" dirty="0">
                <a:latin typeface="Times New Roman" pitchFamily="18" charset="0"/>
                <a:cs typeface="Times New Roman" pitchFamily="18" charset="0"/>
              </a:rPr>
              <a:t>, the applicant is at liberty to apply in the class relating to pen, torch, pen-torch, or file two applications in </a:t>
            </a:r>
            <a:r>
              <a:rPr lang="en-IN" sz="2400" b="1" dirty="0">
                <a:latin typeface="Times New Roman" pitchFamily="18" charset="0"/>
                <a:cs typeface="Times New Roman" pitchFamily="18" charset="0"/>
              </a:rPr>
              <a:t>different classes for better protection</a:t>
            </a:r>
            <a:r>
              <a:rPr lang="en-IN" sz="2400" dirty="0">
                <a:latin typeface="Times New Roman" pitchFamily="18" charset="0"/>
                <a:cs typeface="Times New Roman" pitchFamily="18" charset="0"/>
              </a:rPr>
              <a:t>. </a:t>
            </a:r>
          </a:p>
        </p:txBody>
      </p:sp>
    </p:spTree>
    <p:extLst>
      <p:ext uri="{BB962C8B-B14F-4D97-AF65-F5344CB8AC3E}">
        <p14:creationId xmlns:p14="http://schemas.microsoft.com/office/powerpoint/2010/main" val="4595891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74838"/>
            <a:ext cx="4572000" cy="2308324"/>
          </a:xfrm>
          <a:prstGeom prst="rect">
            <a:avLst/>
          </a:prstGeom>
        </p:spPr>
        <p:txBody>
          <a:bodyPr>
            <a:spAutoFit/>
          </a:bodyPr>
          <a:lstStyle/>
          <a:p>
            <a:r>
              <a:rPr lang="en-IN" dirty="0"/>
              <a:t>When a Design Application is for an article with multiple utilities, the application may be made with depiction of an article in any one or more of the utilities. For instance, in case of a design of pen cum torch, the applicant is at liberty to apply in the class relating to pen, torch, pen-torch, or file two applications in different classes for better protection. </a:t>
            </a:r>
          </a:p>
        </p:txBody>
      </p:sp>
      <p:pic>
        <p:nvPicPr>
          <p:cNvPr id="3" name="Picture 3"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99392"/>
            <a:ext cx="9144000" cy="6858000"/>
          </a:xfrm>
          <a:prstGeom prst="rect">
            <a:avLst/>
          </a:prstGeom>
          <a:noFill/>
        </p:spPr>
      </p:pic>
    </p:spTree>
    <p:extLst>
      <p:ext uri="{BB962C8B-B14F-4D97-AF65-F5344CB8AC3E}">
        <p14:creationId xmlns:p14="http://schemas.microsoft.com/office/powerpoint/2010/main" val="21178355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416337">
            <a:off x="1006538" y="1896382"/>
            <a:ext cx="7128792" cy="2800767"/>
          </a:xfrm>
          <a:prstGeom prst="rect">
            <a:avLst/>
          </a:prstGeom>
          <a:noFill/>
        </p:spPr>
        <p:txBody>
          <a:bodyPr wrap="square" rtlCol="0">
            <a:spAutoFit/>
          </a:bodyPr>
          <a:lstStyle/>
          <a:p>
            <a:pPr algn="ctr"/>
            <a:r>
              <a:rPr lang="en-IN" sz="4400" b="1" dirty="0" smtClean="0"/>
              <a:t>DESIGN APPLICATION EXAMINATION </a:t>
            </a:r>
          </a:p>
          <a:p>
            <a:pPr algn="ctr"/>
            <a:r>
              <a:rPr lang="en-IN" sz="4400" b="1" dirty="0" smtClean="0"/>
              <a:t>&amp;</a:t>
            </a:r>
          </a:p>
          <a:p>
            <a:pPr algn="ctr"/>
            <a:r>
              <a:rPr lang="en-IN" sz="4400" b="1" dirty="0" smtClean="0"/>
              <a:t>REGISTRATION PROCEDURE</a:t>
            </a:r>
            <a:endParaRPr lang="en-IN" sz="4400" b="1" dirty="0"/>
          </a:p>
        </p:txBody>
      </p:sp>
    </p:spTree>
    <p:extLst>
      <p:ext uri="{BB962C8B-B14F-4D97-AF65-F5344CB8AC3E}">
        <p14:creationId xmlns:p14="http://schemas.microsoft.com/office/powerpoint/2010/main" val="35810751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107504" y="1556792"/>
            <a:ext cx="8928992" cy="45307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itchFamily="2" charset="2"/>
              <a:buBlip>
                <a:blip r:embed="rId2"/>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2"/>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9pPr>
          </a:lstStyle>
          <a:p>
            <a:pPr algn="ctr" eaLnBrk="1" hangingPunct="1">
              <a:lnSpc>
                <a:spcPct val="80000"/>
              </a:lnSpc>
              <a:buFont typeface="Wingdings" pitchFamily="2" charset="2"/>
              <a:buNone/>
              <a:defRPr/>
            </a:pPr>
            <a:r>
              <a:rPr lang="en-US" sz="2800" b="1" u="sng" dirty="0" smtClean="0">
                <a:latin typeface="Times New Roman" pitchFamily="18" charset="0"/>
                <a:cs typeface="Times New Roman" pitchFamily="18" charset="0"/>
              </a:rPr>
              <a:t>Section 5, 44 &amp; Rule 11</a:t>
            </a:r>
            <a:endParaRPr lang="en-US" sz="2800" b="1" u="sng" dirty="0">
              <a:latin typeface="Times New Roman" pitchFamily="18" charset="0"/>
              <a:cs typeface="Times New Roman" pitchFamily="18" charset="0"/>
            </a:endParaRPr>
          </a:p>
          <a:p>
            <a:pPr marL="0" indent="0" eaLnBrk="1" hangingPunct="1">
              <a:lnSpc>
                <a:spcPct val="80000"/>
              </a:lnSpc>
              <a:buFont typeface="Wingdings" pitchFamily="2" charset="2"/>
              <a:buNone/>
              <a:defRPr/>
            </a:pPr>
            <a:endParaRPr lang="en-US" sz="2800" b="1" dirty="0" smtClean="0">
              <a:effectLst/>
              <a:latin typeface="Times New Roman" pitchFamily="18" charset="0"/>
              <a:cs typeface="Times New Roman" pitchFamily="18" charset="0"/>
            </a:endParaRPr>
          </a:p>
          <a:p>
            <a:pPr marL="0" indent="0" eaLnBrk="1" hangingPunct="1">
              <a:lnSpc>
                <a:spcPct val="80000"/>
              </a:lnSpc>
              <a:buFont typeface="Wingdings" pitchFamily="2" charset="2"/>
              <a:buNone/>
              <a:defRPr/>
            </a:pPr>
            <a:r>
              <a:rPr lang="en-US" sz="2800" b="1" dirty="0" smtClean="0">
                <a:effectLst/>
                <a:latin typeface="Times New Roman" pitchFamily="18" charset="0"/>
                <a:cs typeface="Times New Roman" pitchFamily="18" charset="0"/>
              </a:rPr>
              <a:t>ANY PERSON</a:t>
            </a:r>
          </a:p>
          <a:p>
            <a:pPr marL="0" indent="0" eaLnBrk="1" hangingPunct="1">
              <a:lnSpc>
                <a:spcPct val="80000"/>
              </a:lnSpc>
              <a:buFont typeface="Wingdings" pitchFamily="2" charset="2"/>
              <a:buNone/>
              <a:defRPr/>
            </a:pPr>
            <a:endParaRPr lang="en-US" sz="2800" b="1" dirty="0">
              <a:effectLst/>
              <a:latin typeface="Times New Roman" pitchFamily="18" charset="0"/>
              <a:cs typeface="Times New Roman" pitchFamily="18" charset="0"/>
            </a:endParaRPr>
          </a:p>
          <a:p>
            <a:pPr marL="0" indent="0" eaLnBrk="1" hangingPunct="1">
              <a:lnSpc>
                <a:spcPct val="80000"/>
              </a:lnSpc>
              <a:buNone/>
              <a:defRPr/>
            </a:pPr>
            <a:r>
              <a:rPr lang="en-US" sz="2800" b="1" dirty="0" smtClean="0">
                <a:effectLst/>
                <a:latin typeface="Times New Roman" pitchFamily="18" charset="0"/>
                <a:cs typeface="Times New Roman" pitchFamily="18" charset="0"/>
              </a:rPr>
              <a:t>Person Includes:</a:t>
            </a:r>
            <a:endParaRPr lang="en-US" sz="2800" b="1" dirty="0">
              <a:effectLst/>
              <a:latin typeface="Times New Roman" pitchFamily="18" charset="0"/>
              <a:cs typeface="Times New Roman" pitchFamily="18" charset="0"/>
            </a:endParaRPr>
          </a:p>
          <a:p>
            <a:pPr eaLnBrk="1" hangingPunct="1">
              <a:lnSpc>
                <a:spcPct val="80000"/>
              </a:lnSpc>
              <a:buFont typeface="Wingdings" pitchFamily="2" charset="2"/>
              <a:buNone/>
              <a:defRPr/>
            </a:pPr>
            <a:r>
              <a:rPr lang="en-US" sz="2800" b="1" dirty="0" smtClean="0">
                <a:effectLst/>
                <a:latin typeface="Times New Roman" pitchFamily="18" charset="0"/>
                <a:cs typeface="Times New Roman" pitchFamily="18" charset="0"/>
              </a:rPr>
              <a:t>		</a:t>
            </a:r>
          </a:p>
          <a:p>
            <a:pPr eaLnBrk="1" hangingPunct="1">
              <a:lnSpc>
                <a:spcPct val="80000"/>
              </a:lnSpc>
              <a:buFont typeface="Wingdings" pitchFamily="2" charset="2"/>
              <a:buNone/>
              <a:defRPr/>
            </a:pPr>
            <a:r>
              <a:rPr lang="en-US" sz="2800" b="1" dirty="0">
                <a:effectLst/>
                <a:latin typeface="Times New Roman" pitchFamily="18" charset="0"/>
                <a:cs typeface="Times New Roman" pitchFamily="18" charset="0"/>
              </a:rPr>
              <a:t>	</a:t>
            </a:r>
            <a:r>
              <a:rPr lang="en-US" sz="2800" b="1" dirty="0" smtClean="0">
                <a:effectLst/>
                <a:latin typeface="Times New Roman" pitchFamily="18" charset="0"/>
                <a:cs typeface="Times New Roman" pitchFamily="18" charset="0"/>
              </a:rPr>
              <a:t>	1. Natural Person</a:t>
            </a:r>
          </a:p>
          <a:p>
            <a:pPr eaLnBrk="1" hangingPunct="1">
              <a:lnSpc>
                <a:spcPct val="80000"/>
              </a:lnSpc>
              <a:buFont typeface="Wingdings" pitchFamily="2" charset="2"/>
              <a:buNone/>
              <a:defRPr/>
            </a:pPr>
            <a:endParaRPr lang="en-US" sz="2800" b="1" dirty="0" smtClean="0">
              <a:effectLst/>
              <a:latin typeface="Times New Roman" pitchFamily="18" charset="0"/>
              <a:cs typeface="Times New Roman" pitchFamily="18" charset="0"/>
            </a:endParaRPr>
          </a:p>
          <a:p>
            <a:pPr eaLnBrk="1" hangingPunct="1">
              <a:lnSpc>
                <a:spcPct val="80000"/>
              </a:lnSpc>
              <a:buFont typeface="Wingdings" pitchFamily="2" charset="2"/>
              <a:buNone/>
              <a:defRPr/>
            </a:pPr>
            <a:r>
              <a:rPr lang="en-US" sz="2800" b="1" dirty="0">
                <a:effectLst/>
                <a:latin typeface="Times New Roman" pitchFamily="18" charset="0"/>
                <a:cs typeface="Times New Roman" pitchFamily="18" charset="0"/>
              </a:rPr>
              <a:t>	</a:t>
            </a:r>
            <a:r>
              <a:rPr lang="en-US" sz="2800" b="1" dirty="0" smtClean="0">
                <a:effectLst/>
                <a:latin typeface="Times New Roman" pitchFamily="18" charset="0"/>
                <a:cs typeface="Times New Roman" pitchFamily="18" charset="0"/>
              </a:rPr>
              <a:t>	2. Other Than Natural Person</a:t>
            </a:r>
          </a:p>
          <a:p>
            <a:pPr eaLnBrk="1" hangingPunct="1">
              <a:lnSpc>
                <a:spcPct val="80000"/>
              </a:lnSpc>
              <a:buNone/>
              <a:defRPr/>
            </a:pPr>
            <a:r>
              <a:rPr lang="en-US" sz="2800" b="1" dirty="0">
                <a:effectLst/>
                <a:latin typeface="Times New Roman" pitchFamily="18" charset="0"/>
                <a:cs typeface="Times New Roman" pitchFamily="18" charset="0"/>
              </a:rPr>
              <a:t>	</a:t>
            </a:r>
            <a:r>
              <a:rPr lang="en-US" sz="2800" b="1" dirty="0" smtClean="0">
                <a:effectLst/>
                <a:latin typeface="Times New Roman" pitchFamily="18" charset="0"/>
                <a:cs typeface="Times New Roman" pitchFamily="18" charset="0"/>
              </a:rPr>
              <a:t>			</a:t>
            </a:r>
            <a:r>
              <a:rPr lang="en-US" sz="2800" b="1" dirty="0">
                <a:effectLst/>
                <a:latin typeface="Times New Roman" pitchFamily="18" charset="0"/>
                <a:cs typeface="Times New Roman" pitchFamily="18" charset="0"/>
              </a:rPr>
              <a:t> </a:t>
            </a:r>
            <a:endParaRPr lang="en-US" sz="2800" b="1" dirty="0" smtClean="0">
              <a:effectLst/>
              <a:latin typeface="Times New Roman" pitchFamily="18" charset="0"/>
              <a:cs typeface="Times New Roman" pitchFamily="18" charset="0"/>
            </a:endParaRPr>
          </a:p>
          <a:p>
            <a:pPr eaLnBrk="1" hangingPunct="1">
              <a:lnSpc>
                <a:spcPct val="80000"/>
              </a:lnSpc>
              <a:buNone/>
              <a:defRPr/>
            </a:pPr>
            <a:r>
              <a:rPr lang="en-US" sz="2800" b="1" dirty="0">
                <a:effectLst/>
                <a:latin typeface="Times New Roman" pitchFamily="18" charset="0"/>
                <a:cs typeface="Times New Roman" pitchFamily="18" charset="0"/>
              </a:rPr>
              <a:t>	</a:t>
            </a:r>
            <a:r>
              <a:rPr lang="en-US" sz="2800" b="1" dirty="0" smtClean="0">
                <a:effectLst/>
                <a:latin typeface="Times New Roman" pitchFamily="18" charset="0"/>
                <a:cs typeface="Times New Roman" pitchFamily="18" charset="0"/>
              </a:rPr>
              <a:t>			2.1 Small </a:t>
            </a:r>
            <a:r>
              <a:rPr lang="en-US" sz="2800" b="1" dirty="0">
                <a:effectLst/>
                <a:latin typeface="Times New Roman" pitchFamily="18" charset="0"/>
                <a:cs typeface="Times New Roman" pitchFamily="18" charset="0"/>
              </a:rPr>
              <a:t>Entity </a:t>
            </a:r>
            <a:endParaRPr lang="en-US" sz="2800" b="1" dirty="0" smtClean="0">
              <a:effectLst/>
              <a:latin typeface="Times New Roman" pitchFamily="18" charset="0"/>
              <a:cs typeface="Times New Roman" pitchFamily="18" charset="0"/>
            </a:endParaRPr>
          </a:p>
          <a:p>
            <a:pPr eaLnBrk="1" hangingPunct="1">
              <a:lnSpc>
                <a:spcPct val="80000"/>
              </a:lnSpc>
              <a:buFont typeface="Wingdings" pitchFamily="2" charset="2"/>
              <a:buNone/>
              <a:defRPr/>
            </a:pPr>
            <a:r>
              <a:rPr lang="en-US" sz="2800" b="1" dirty="0" smtClean="0">
                <a:effectLst/>
                <a:latin typeface="Times New Roman" pitchFamily="18" charset="0"/>
                <a:cs typeface="Times New Roman" pitchFamily="18" charset="0"/>
              </a:rPr>
              <a:t>		</a:t>
            </a:r>
            <a:endParaRPr lang="en-US" sz="2800" b="1" dirty="0">
              <a:effectLst/>
              <a:latin typeface="Times New Roman" pitchFamily="18" charset="0"/>
              <a:cs typeface="Times New Roman" pitchFamily="18" charset="0"/>
            </a:endParaRPr>
          </a:p>
        </p:txBody>
      </p:sp>
      <p:sp>
        <p:nvSpPr>
          <p:cNvPr id="3" name="Text Box 4"/>
          <p:cNvSpPr txBox="1">
            <a:spLocks noChangeArrowheads="1"/>
          </p:cNvSpPr>
          <p:nvPr/>
        </p:nvSpPr>
        <p:spPr bwMode="auto">
          <a:xfrm>
            <a:off x="685800" y="630237"/>
            <a:ext cx="777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ct val="50000"/>
              </a:spcBef>
            </a:pPr>
            <a:endParaRPr lang="en-US">
              <a:latin typeface="Times New Roman" pitchFamily="18" charset="0"/>
              <a:cs typeface="Times New Roman" pitchFamily="18" charset="0"/>
            </a:endParaRPr>
          </a:p>
        </p:txBody>
      </p:sp>
      <p:sp>
        <p:nvSpPr>
          <p:cNvPr id="4" name="Text Box 5"/>
          <p:cNvSpPr txBox="1">
            <a:spLocks noChangeArrowheads="1"/>
          </p:cNvSpPr>
          <p:nvPr/>
        </p:nvSpPr>
        <p:spPr bwMode="auto">
          <a:xfrm>
            <a:off x="457200" y="477837"/>
            <a:ext cx="8305800" cy="579438"/>
          </a:xfrm>
          <a:prstGeom prst="rect">
            <a:avLst/>
          </a:prstGeom>
          <a:noFill/>
          <a:ln>
            <a:noFill/>
          </a:ln>
          <a:effectLst/>
          <a:extLst/>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eaLnBrk="0" hangingPunct="0">
              <a:spcBef>
                <a:spcPct val="50000"/>
              </a:spcBef>
              <a:defRPr/>
            </a:pPr>
            <a:r>
              <a:rPr lang="en-US" sz="3200" b="1" u="sng" dirty="0">
                <a:effectLst>
                  <a:outerShdw blurRad="38100" dist="38100" dir="2700000" algn="tl">
                    <a:srgbClr val="000000"/>
                  </a:outerShdw>
                </a:effectLst>
                <a:latin typeface="Times New Roman" pitchFamily="18" charset="0"/>
                <a:cs typeface="Times New Roman" pitchFamily="18" charset="0"/>
              </a:rPr>
              <a:t>FILING OF DESIGN APPLICATION</a:t>
            </a:r>
          </a:p>
        </p:txBody>
      </p:sp>
    </p:spTree>
    <p:extLst>
      <p:ext uri="{BB962C8B-B14F-4D97-AF65-F5344CB8AC3E}">
        <p14:creationId xmlns:p14="http://schemas.microsoft.com/office/powerpoint/2010/main" val="1236149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8520" y="476672"/>
            <a:ext cx="9144000" cy="6877050"/>
            <a:chOff x="0" y="28"/>
            <a:chExt cx="5760" cy="4332"/>
          </a:xfrm>
        </p:grpSpPr>
        <p:sp>
          <p:nvSpPr>
            <p:cNvPr id="3" name="Rectangle 3"/>
            <p:cNvSpPr>
              <a:spLocks noChangeArrowheads="1"/>
            </p:cNvSpPr>
            <p:nvPr/>
          </p:nvSpPr>
          <p:spPr bwMode="auto">
            <a:xfrm>
              <a:off x="0" y="4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IN">
                <a:latin typeface="Times New Roman" pitchFamily="18" charset="0"/>
                <a:cs typeface="Times New Roman" pitchFamily="18" charset="0"/>
              </a:endParaRPr>
            </a:p>
          </p:txBody>
        </p:sp>
        <p:sp>
          <p:nvSpPr>
            <p:cNvPr id="4" name="Text Box 4"/>
            <p:cNvSpPr txBox="1">
              <a:spLocks noChangeArrowheads="1"/>
            </p:cNvSpPr>
            <p:nvPr/>
          </p:nvSpPr>
          <p:spPr bwMode="auto">
            <a:xfrm>
              <a:off x="0" y="28"/>
              <a:ext cx="5579" cy="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pPr>
              <a:r>
                <a:rPr lang="en-US" sz="44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Jurisdiction for Filing </a:t>
              </a:r>
              <a:r>
                <a:rPr lang="en-US" sz="3200" b="1" dirty="0">
                  <a:latin typeface="Times New Roman" pitchFamily="18" charset="0"/>
                  <a:cs typeface="Times New Roman" pitchFamily="18" charset="0"/>
                </a:rPr>
                <a:t>Design </a:t>
              </a:r>
              <a:r>
                <a:rPr lang="en-US" sz="3200" b="1" dirty="0" smtClean="0">
                  <a:latin typeface="Times New Roman" pitchFamily="18" charset="0"/>
                  <a:cs typeface="Times New Roman" pitchFamily="18" charset="0"/>
                </a:rPr>
                <a:t>Application </a:t>
              </a:r>
            </a:p>
            <a:p>
              <a:pPr algn="ctr" eaLnBrk="1" hangingPunct="1">
                <a:spcBef>
                  <a:spcPct val="50000"/>
                </a:spcBef>
              </a:pPr>
              <a:r>
                <a:rPr lang="en-US" sz="3200" b="1" dirty="0" smtClean="0">
                  <a:latin typeface="Times New Roman" pitchFamily="18" charset="0"/>
                  <a:cs typeface="Times New Roman" pitchFamily="18" charset="0"/>
                </a:rPr>
                <a:t>(Rule 3)</a:t>
              </a:r>
              <a:endParaRPr lang="en-US" sz="3200" b="1" dirty="0">
                <a:latin typeface="Times New Roman" pitchFamily="18" charset="0"/>
                <a:cs typeface="Times New Roman" pitchFamily="18" charset="0"/>
              </a:endParaRPr>
            </a:p>
          </p:txBody>
        </p:sp>
        <p:sp>
          <p:nvSpPr>
            <p:cNvPr id="5" name="Text Box 5"/>
            <p:cNvSpPr txBox="1">
              <a:spLocks noChangeArrowheads="1"/>
            </p:cNvSpPr>
            <p:nvPr/>
          </p:nvSpPr>
          <p:spPr bwMode="auto">
            <a:xfrm>
              <a:off x="1536" y="1548"/>
              <a:ext cx="1440" cy="390"/>
            </a:xfrm>
            <a:prstGeom prst="rect">
              <a:avLst/>
            </a:prstGeom>
            <a:noFill/>
            <a:ln w="9525">
              <a:solidFill>
                <a:schemeClr val="tx1"/>
              </a:solidFill>
              <a:miter lim="800000"/>
              <a:headEnd/>
              <a:tailEnd/>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pPr>
              <a:r>
                <a:rPr lang="en-US" b="1">
                  <a:latin typeface="Times New Roman" pitchFamily="18" charset="0"/>
                  <a:cs typeface="Times New Roman" pitchFamily="18" charset="0"/>
                </a:rPr>
                <a:t>KOLKATA</a:t>
              </a:r>
            </a:p>
            <a:p>
              <a:pPr algn="ctr" eaLnBrk="1" hangingPunct="1">
                <a:lnSpc>
                  <a:spcPct val="40000"/>
                </a:lnSpc>
                <a:spcBef>
                  <a:spcPct val="50000"/>
                </a:spcBef>
              </a:pPr>
              <a:endParaRPr lang="en-US" b="1">
                <a:latin typeface="Times New Roman" pitchFamily="18" charset="0"/>
                <a:cs typeface="Times New Roman" pitchFamily="18" charset="0"/>
              </a:endParaRPr>
            </a:p>
          </p:txBody>
        </p:sp>
        <p:sp>
          <p:nvSpPr>
            <p:cNvPr id="6" name="Line 6"/>
            <p:cNvSpPr>
              <a:spLocks noChangeShapeType="1"/>
            </p:cNvSpPr>
            <p:nvPr/>
          </p:nvSpPr>
          <p:spPr bwMode="auto">
            <a:xfrm>
              <a:off x="3024" y="1824"/>
              <a:ext cx="336" cy="0"/>
            </a:xfrm>
            <a:prstGeom prst="line">
              <a:avLst/>
            </a:prstGeom>
            <a:noFill/>
            <a:ln w="9525">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n-IN">
                <a:latin typeface="Times New Roman" pitchFamily="18" charset="0"/>
                <a:cs typeface="Times New Roman" pitchFamily="18" charset="0"/>
              </a:endParaRPr>
            </a:p>
          </p:txBody>
        </p:sp>
        <p:sp>
          <p:nvSpPr>
            <p:cNvPr id="7" name="Text Box 7"/>
            <p:cNvSpPr txBox="1">
              <a:spLocks noChangeArrowheads="1"/>
            </p:cNvSpPr>
            <p:nvPr/>
          </p:nvSpPr>
          <p:spPr bwMode="auto">
            <a:xfrm>
              <a:off x="2981" y="1178"/>
              <a:ext cx="2352" cy="7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2400" b="1" dirty="0" smtClean="0">
                  <a:latin typeface="Times New Roman" pitchFamily="18" charset="0"/>
                  <a:cs typeface="Times New Roman" pitchFamily="18" charset="0"/>
                </a:rPr>
                <a:t>Receiving/Examination/ Registration/                 Post-Registration</a:t>
              </a:r>
              <a:endParaRPr lang="en-US" sz="2400" b="1" dirty="0">
                <a:latin typeface="Times New Roman" pitchFamily="18" charset="0"/>
                <a:cs typeface="Times New Roman" pitchFamily="18" charset="0"/>
              </a:endParaRPr>
            </a:p>
          </p:txBody>
        </p:sp>
        <p:sp>
          <p:nvSpPr>
            <p:cNvPr id="8" name="Text Box 8"/>
            <p:cNvSpPr txBox="1">
              <a:spLocks noChangeArrowheads="1"/>
            </p:cNvSpPr>
            <p:nvPr/>
          </p:nvSpPr>
          <p:spPr bwMode="auto">
            <a:xfrm>
              <a:off x="384" y="2592"/>
              <a:ext cx="624" cy="314"/>
            </a:xfrm>
            <a:prstGeom prst="rect">
              <a:avLst/>
            </a:prstGeom>
            <a:noFill/>
            <a:ln w="9525">
              <a:solidFill>
                <a:schemeClr val="tx1"/>
              </a:solidFill>
              <a:miter lim="800000"/>
              <a:headEnd/>
              <a:tailEnd/>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2600" b="1">
                  <a:latin typeface="Times New Roman" pitchFamily="18" charset="0"/>
                  <a:cs typeface="Times New Roman" pitchFamily="18" charset="0"/>
                </a:rPr>
                <a:t>Delhi</a:t>
              </a:r>
            </a:p>
          </p:txBody>
        </p:sp>
        <p:sp>
          <p:nvSpPr>
            <p:cNvPr id="9" name="Text Box 9"/>
            <p:cNvSpPr txBox="1">
              <a:spLocks noChangeArrowheads="1"/>
            </p:cNvSpPr>
            <p:nvPr/>
          </p:nvSpPr>
          <p:spPr bwMode="auto">
            <a:xfrm>
              <a:off x="3216" y="2640"/>
              <a:ext cx="912" cy="314"/>
            </a:xfrm>
            <a:prstGeom prst="rect">
              <a:avLst/>
            </a:prstGeom>
            <a:noFill/>
            <a:ln w="9525">
              <a:solidFill>
                <a:schemeClr val="tx1"/>
              </a:solidFill>
              <a:miter lim="800000"/>
              <a:headEnd/>
              <a:tailEnd/>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2600" b="1">
                  <a:latin typeface="Times New Roman" pitchFamily="18" charset="0"/>
                  <a:cs typeface="Times New Roman" pitchFamily="18" charset="0"/>
                </a:rPr>
                <a:t>Chennai</a:t>
              </a:r>
            </a:p>
          </p:txBody>
        </p:sp>
        <p:sp>
          <p:nvSpPr>
            <p:cNvPr id="10" name="Text Box 10"/>
            <p:cNvSpPr txBox="1">
              <a:spLocks noChangeArrowheads="1"/>
            </p:cNvSpPr>
            <p:nvPr/>
          </p:nvSpPr>
          <p:spPr bwMode="auto">
            <a:xfrm>
              <a:off x="1788" y="2640"/>
              <a:ext cx="912" cy="314"/>
            </a:xfrm>
            <a:prstGeom prst="rect">
              <a:avLst/>
            </a:prstGeom>
            <a:noFill/>
            <a:ln w="9525">
              <a:solidFill>
                <a:schemeClr val="tx1"/>
              </a:solidFill>
              <a:miter lim="800000"/>
              <a:headEnd/>
              <a:tailEnd/>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2600" b="1">
                  <a:latin typeface="Times New Roman" pitchFamily="18" charset="0"/>
                  <a:cs typeface="Times New Roman" pitchFamily="18" charset="0"/>
                </a:rPr>
                <a:t>Mumbai</a:t>
              </a:r>
            </a:p>
          </p:txBody>
        </p:sp>
        <p:sp>
          <p:nvSpPr>
            <p:cNvPr id="11" name="Text Box 11"/>
            <p:cNvSpPr txBox="1">
              <a:spLocks noChangeArrowheads="1"/>
            </p:cNvSpPr>
            <p:nvPr/>
          </p:nvSpPr>
          <p:spPr bwMode="auto">
            <a:xfrm>
              <a:off x="288" y="3084"/>
              <a:ext cx="12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2000" b="1">
                  <a:latin typeface="Times New Roman" pitchFamily="18" charset="0"/>
                  <a:cs typeface="Times New Roman" pitchFamily="18" charset="0"/>
                </a:rPr>
                <a:t>Receiving Office</a:t>
              </a:r>
            </a:p>
          </p:txBody>
        </p:sp>
        <p:sp>
          <p:nvSpPr>
            <p:cNvPr id="12" name="Text Box 12"/>
            <p:cNvSpPr txBox="1">
              <a:spLocks noChangeArrowheads="1"/>
            </p:cNvSpPr>
            <p:nvPr/>
          </p:nvSpPr>
          <p:spPr bwMode="auto">
            <a:xfrm>
              <a:off x="1632" y="3072"/>
              <a:ext cx="13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2000" b="1">
                  <a:latin typeface="Times New Roman" pitchFamily="18" charset="0"/>
                  <a:cs typeface="Times New Roman" pitchFamily="18" charset="0"/>
                </a:rPr>
                <a:t>Receiving Office</a:t>
              </a:r>
            </a:p>
          </p:txBody>
        </p:sp>
        <p:sp>
          <p:nvSpPr>
            <p:cNvPr id="13" name="Text Box 13"/>
            <p:cNvSpPr txBox="1">
              <a:spLocks noChangeArrowheads="1"/>
            </p:cNvSpPr>
            <p:nvPr/>
          </p:nvSpPr>
          <p:spPr bwMode="auto">
            <a:xfrm>
              <a:off x="2964" y="3084"/>
              <a:ext cx="1392"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2000" b="1">
                  <a:latin typeface="Times New Roman" pitchFamily="18" charset="0"/>
                  <a:cs typeface="Times New Roman" pitchFamily="18" charset="0"/>
                </a:rPr>
                <a:t>Receiving Office</a:t>
              </a:r>
            </a:p>
            <a:p>
              <a:pPr eaLnBrk="1" hangingPunct="1">
                <a:spcBef>
                  <a:spcPct val="50000"/>
                </a:spcBef>
              </a:pPr>
              <a:endParaRPr lang="en-US" sz="2000" b="1">
                <a:latin typeface="Times New Roman" pitchFamily="18" charset="0"/>
                <a:cs typeface="Times New Roman" pitchFamily="18" charset="0"/>
              </a:endParaRPr>
            </a:p>
          </p:txBody>
        </p:sp>
        <p:sp>
          <p:nvSpPr>
            <p:cNvPr id="14" name="Line 14"/>
            <p:cNvSpPr>
              <a:spLocks noChangeShapeType="1"/>
            </p:cNvSpPr>
            <p:nvPr/>
          </p:nvSpPr>
          <p:spPr bwMode="auto">
            <a:xfrm flipV="1">
              <a:off x="720" y="2016"/>
              <a:ext cx="816" cy="576"/>
            </a:xfrm>
            <a:prstGeom prst="line">
              <a:avLst/>
            </a:prstGeom>
            <a:noFill/>
            <a:ln w="25400">
              <a:solidFill>
                <a:schemeClr val="tx1"/>
              </a:solidFill>
              <a:round/>
              <a:headEnd/>
              <a:tailEnd type="triangle" w="med" len="med"/>
            </a:ln>
          </p:spPr>
          <p:txBody>
            <a:bodyPr/>
            <a:lstStyle/>
            <a:p>
              <a:endParaRPr lang="en-IN">
                <a:latin typeface="Times New Roman" pitchFamily="18" charset="0"/>
                <a:cs typeface="Times New Roman" pitchFamily="18" charset="0"/>
              </a:endParaRPr>
            </a:p>
          </p:txBody>
        </p:sp>
        <p:sp>
          <p:nvSpPr>
            <p:cNvPr id="15" name="Line 15"/>
            <p:cNvSpPr>
              <a:spLocks noChangeShapeType="1"/>
            </p:cNvSpPr>
            <p:nvPr/>
          </p:nvSpPr>
          <p:spPr bwMode="auto">
            <a:xfrm flipH="1" flipV="1">
              <a:off x="2976" y="2016"/>
              <a:ext cx="624" cy="576"/>
            </a:xfrm>
            <a:prstGeom prst="line">
              <a:avLst/>
            </a:prstGeom>
            <a:noFill/>
            <a:ln w="19050">
              <a:solidFill>
                <a:schemeClr val="tx1"/>
              </a:solidFill>
              <a:round/>
              <a:headEnd/>
              <a:tailEnd type="triangle" w="med" len="med"/>
            </a:ln>
          </p:spPr>
          <p:txBody>
            <a:bodyPr/>
            <a:lstStyle/>
            <a:p>
              <a:endParaRPr lang="en-IN">
                <a:latin typeface="Times New Roman" pitchFamily="18" charset="0"/>
                <a:cs typeface="Times New Roman" pitchFamily="18" charset="0"/>
              </a:endParaRPr>
            </a:p>
          </p:txBody>
        </p:sp>
        <p:sp>
          <p:nvSpPr>
            <p:cNvPr id="16" name="Line 16"/>
            <p:cNvSpPr>
              <a:spLocks noChangeShapeType="1"/>
            </p:cNvSpPr>
            <p:nvPr/>
          </p:nvSpPr>
          <p:spPr bwMode="auto">
            <a:xfrm flipV="1">
              <a:off x="2208" y="2160"/>
              <a:ext cx="0" cy="43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latin typeface="Times New Roman" pitchFamily="18" charset="0"/>
                <a:cs typeface="Times New Roman" pitchFamily="18" charset="0"/>
              </a:endParaRPr>
            </a:p>
          </p:txBody>
        </p:sp>
      </p:grpSp>
    </p:spTree>
    <p:extLst>
      <p:ext uri="{BB962C8B-B14F-4D97-AF65-F5344CB8AC3E}">
        <p14:creationId xmlns:p14="http://schemas.microsoft.com/office/powerpoint/2010/main" val="36976635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16632"/>
            <a:ext cx="8928992" cy="6278642"/>
          </a:xfrm>
          <a:prstGeom prst="rect">
            <a:avLst/>
          </a:prstGeom>
        </p:spPr>
        <p:txBody>
          <a:bodyPr wrap="square">
            <a:spAutoFit/>
          </a:bodyPr>
          <a:lstStyle/>
          <a:p>
            <a:pPr marL="495300" indent="-495300" algn="ctr" eaLnBrk="0" hangingPunct="0"/>
            <a:r>
              <a:rPr lang="en-US" sz="3600" b="1" dirty="0" smtClean="0">
                <a:latin typeface="Times New Roman" pitchFamily="18" charset="0"/>
                <a:cs typeface="Times New Roman" pitchFamily="18" charset="0"/>
              </a:rPr>
              <a:t>Requirements </a:t>
            </a:r>
            <a:r>
              <a:rPr lang="en-US" sz="3600" b="1" dirty="0">
                <a:latin typeface="Times New Roman" pitchFamily="18" charset="0"/>
                <a:cs typeface="Times New Roman" pitchFamily="18" charset="0"/>
              </a:rPr>
              <a:t>for </a:t>
            </a:r>
            <a:r>
              <a:rPr lang="en-US" sz="3600" b="1" dirty="0" smtClean="0">
                <a:latin typeface="Times New Roman" pitchFamily="18" charset="0"/>
                <a:cs typeface="Times New Roman" pitchFamily="18" charset="0"/>
              </a:rPr>
              <a:t>Application</a:t>
            </a:r>
            <a:endParaRPr lang="en-US" sz="3600" b="1" dirty="0">
              <a:latin typeface="Times New Roman" pitchFamily="18" charset="0"/>
              <a:cs typeface="Times New Roman" pitchFamily="18" charset="0"/>
            </a:endParaRPr>
          </a:p>
          <a:p>
            <a:pPr marL="495300" indent="-495300" eaLnBrk="0" hangingPunct="0"/>
            <a:endParaRPr lang="en-US" b="1" dirty="0" smtClean="0">
              <a:latin typeface="Times New Roman" pitchFamily="18" charset="0"/>
              <a:cs typeface="Times New Roman" pitchFamily="18" charset="0"/>
            </a:endParaRPr>
          </a:p>
          <a:p>
            <a:pPr eaLnBrk="0" hangingPunct="0"/>
            <a:r>
              <a:rPr lang="en-US" sz="2400" b="1" dirty="0" smtClean="0">
                <a:latin typeface="Times New Roman" pitchFamily="18" charset="0"/>
                <a:cs typeface="Times New Roman" pitchFamily="18" charset="0"/>
              </a:rPr>
              <a:t>1. Application </a:t>
            </a:r>
            <a:r>
              <a:rPr lang="en-US" sz="2400" b="1" dirty="0">
                <a:latin typeface="Times New Roman" pitchFamily="18" charset="0"/>
                <a:cs typeface="Times New Roman" pitchFamily="18" charset="0"/>
              </a:rPr>
              <a:t>Fees (</a:t>
            </a:r>
            <a:r>
              <a:rPr lang="en-US" sz="2400" b="1" dirty="0" err="1">
                <a:latin typeface="Times New Roman" pitchFamily="18" charset="0"/>
                <a:cs typeface="Times New Roman" pitchFamily="18" charset="0"/>
              </a:rPr>
              <a:t>Rs</a:t>
            </a:r>
            <a:r>
              <a:rPr lang="en-US" sz="2400" b="1" dirty="0">
                <a:latin typeface="Times New Roman" pitchFamily="18" charset="0"/>
                <a:cs typeface="Times New Roman" pitchFamily="18" charset="0"/>
              </a:rPr>
              <a:t> 1000/2000/4000</a:t>
            </a:r>
            <a:r>
              <a:rPr lang="en-US" sz="2400" b="1" dirty="0" smtClean="0">
                <a:latin typeface="Times New Roman" pitchFamily="18" charset="0"/>
                <a:cs typeface="Times New Roman" pitchFamily="18" charset="0"/>
              </a:rPr>
              <a:t>/-) </a:t>
            </a:r>
          </a:p>
          <a:p>
            <a:pPr eaLnBrk="0" hangingPunct="0"/>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(Differential Fee according to legal status of applicant)</a:t>
            </a:r>
            <a:endParaRPr lang="en-US" b="1" dirty="0">
              <a:latin typeface="Times New Roman" pitchFamily="18" charset="0"/>
              <a:cs typeface="Times New Roman" pitchFamily="18" charset="0"/>
            </a:endParaRPr>
          </a:p>
          <a:p>
            <a:pPr marL="495300" indent="-495300" eaLnBrk="0" hangingPunct="0"/>
            <a:r>
              <a:rPr lang="en-US" sz="2400" b="1" dirty="0" smtClean="0">
                <a:latin typeface="Times New Roman" pitchFamily="18" charset="0"/>
                <a:cs typeface="Times New Roman" pitchFamily="18" charset="0"/>
              </a:rPr>
              <a:t>2. Application Form-1 with </a:t>
            </a:r>
          </a:p>
          <a:p>
            <a:pPr marL="495300" indent="-495300" eaLnBrk="0" hangingPunct="0"/>
            <a:r>
              <a:rPr lang="en-US" b="1" dirty="0" smtClean="0">
                <a:latin typeface="Times New Roman" pitchFamily="18" charset="0"/>
                <a:cs typeface="Times New Roman" pitchFamily="18" charset="0"/>
              </a:rPr>
              <a:t>	applicants full </a:t>
            </a:r>
            <a:r>
              <a:rPr lang="en-US" b="1" dirty="0">
                <a:latin typeface="Times New Roman" pitchFamily="18" charset="0"/>
                <a:cs typeface="Times New Roman" pitchFamily="18" charset="0"/>
              </a:rPr>
              <a:t>name, </a:t>
            </a:r>
            <a:endParaRPr lang="en-US" b="1" dirty="0" smtClean="0">
              <a:latin typeface="Times New Roman" pitchFamily="18" charset="0"/>
              <a:cs typeface="Times New Roman" pitchFamily="18" charset="0"/>
            </a:endParaRPr>
          </a:p>
          <a:p>
            <a:pPr marL="495300" indent="-495300" eaLnBrk="0" hangingPunct="0"/>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nationality</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legal status, </a:t>
            </a:r>
          </a:p>
          <a:p>
            <a:pPr marL="495300" indent="-495300" eaLnBrk="0" hangingPunct="0"/>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address</a:t>
            </a:r>
            <a:r>
              <a:rPr lang="en-US" b="1" dirty="0">
                <a:latin typeface="Times New Roman" pitchFamily="18" charset="0"/>
                <a:cs typeface="Times New Roman" pitchFamily="18" charset="0"/>
              </a:rPr>
              <a:t>, address for service in India</a:t>
            </a:r>
            <a:endParaRPr lang="en-US" b="1" dirty="0" smtClean="0">
              <a:latin typeface="Times New Roman" pitchFamily="18" charset="0"/>
              <a:cs typeface="Times New Roman" pitchFamily="18" charset="0"/>
            </a:endParaRPr>
          </a:p>
          <a:p>
            <a:pPr marL="495300" indent="-495300" eaLnBrk="0" hangingPunct="0"/>
            <a:r>
              <a:rPr lang="en-US" b="1" dirty="0" smtClean="0">
                <a:latin typeface="Times New Roman" pitchFamily="18" charset="0"/>
                <a:cs typeface="Times New Roman" pitchFamily="18" charset="0"/>
              </a:rPr>
              <a:t>	class </a:t>
            </a:r>
            <a:r>
              <a:rPr lang="en-US" b="1" dirty="0">
                <a:latin typeface="Times New Roman" pitchFamily="18" charset="0"/>
                <a:cs typeface="Times New Roman" pitchFamily="18" charset="0"/>
              </a:rPr>
              <a:t>no, </a:t>
            </a:r>
            <a:r>
              <a:rPr lang="en-US" b="1" dirty="0" smtClean="0">
                <a:latin typeface="Times New Roman" pitchFamily="18" charset="0"/>
                <a:cs typeface="Times New Roman" pitchFamily="18" charset="0"/>
              </a:rPr>
              <a:t>name of the article</a:t>
            </a:r>
          </a:p>
          <a:p>
            <a:pPr marL="495300" indent="-495300" eaLnBrk="0" hangingPunct="0"/>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Priority data (if any)</a:t>
            </a:r>
          </a:p>
          <a:p>
            <a:pPr marL="495300" indent="-495300" eaLnBrk="0" hangingPunct="0"/>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Prior registration data (if any)</a:t>
            </a:r>
          </a:p>
          <a:p>
            <a:pPr marL="495300" indent="-495300" eaLnBrk="0" hangingPunct="0"/>
            <a:r>
              <a:rPr lang="en-US" b="1" dirty="0" smtClean="0">
                <a:latin typeface="Times New Roman" pitchFamily="18" charset="0"/>
                <a:cs typeface="Times New Roman" pitchFamily="18" charset="0"/>
              </a:rPr>
              <a:t>	Signature &amp; Date</a:t>
            </a:r>
          </a:p>
          <a:p>
            <a:pPr eaLnBrk="0" hangingPunct="0"/>
            <a:r>
              <a:rPr lang="en-US" sz="2400" b="1" dirty="0" smtClean="0">
                <a:latin typeface="Times New Roman" pitchFamily="18" charset="0"/>
                <a:cs typeface="Times New Roman" pitchFamily="18" charset="0"/>
              </a:rPr>
              <a:t>3. Four </a:t>
            </a:r>
            <a:r>
              <a:rPr lang="en-US" sz="2400" b="1" dirty="0">
                <a:latin typeface="Times New Roman" pitchFamily="18" charset="0"/>
                <a:cs typeface="Times New Roman" pitchFamily="18" charset="0"/>
              </a:rPr>
              <a:t>sets of Representation </a:t>
            </a:r>
            <a:r>
              <a:rPr lang="en-US" sz="2400" b="1" dirty="0" smtClean="0">
                <a:latin typeface="Times New Roman" pitchFamily="18" charset="0"/>
                <a:cs typeface="Times New Roman" pitchFamily="18" charset="0"/>
              </a:rPr>
              <a:t>depicting various </a:t>
            </a:r>
            <a:r>
              <a:rPr lang="en-US" sz="2400" b="1" dirty="0">
                <a:latin typeface="Times New Roman" pitchFamily="18" charset="0"/>
                <a:cs typeface="Times New Roman" pitchFamily="18" charset="0"/>
              </a:rPr>
              <a:t>views of </a:t>
            </a:r>
            <a:r>
              <a:rPr lang="en-US" sz="2400" b="1" dirty="0" smtClean="0">
                <a:latin typeface="Times New Roman" pitchFamily="18" charset="0"/>
                <a:cs typeface="Times New Roman" pitchFamily="18" charset="0"/>
              </a:rPr>
              <a:t>article</a:t>
            </a:r>
            <a:r>
              <a:rPr lang="en-US" sz="2400" b="1" dirty="0">
                <a:latin typeface="Times New Roman" pitchFamily="18" charset="0"/>
                <a:cs typeface="Times New Roman" pitchFamily="18" charset="0"/>
              </a:rPr>
              <a:t>.</a:t>
            </a:r>
          </a:p>
          <a:p>
            <a:pPr marL="495300" indent="-495300" eaLnBrk="0" hangingPunct="0"/>
            <a:r>
              <a:rPr lang="en-US" sz="2400" b="1" dirty="0" smtClean="0">
                <a:latin typeface="Times New Roman" pitchFamily="18" charset="0"/>
                <a:cs typeface="Times New Roman" pitchFamily="18" charset="0"/>
              </a:rPr>
              <a:t>4. Power </a:t>
            </a:r>
            <a:r>
              <a:rPr lang="en-US" sz="2400" b="1" dirty="0">
                <a:latin typeface="Times New Roman" pitchFamily="18" charset="0"/>
                <a:cs typeface="Times New Roman" pitchFamily="18" charset="0"/>
              </a:rPr>
              <a:t>of attorney (if required</a:t>
            </a:r>
            <a:r>
              <a:rPr lang="en-US" sz="2400" b="1" dirty="0" smtClean="0">
                <a:latin typeface="Times New Roman" pitchFamily="18" charset="0"/>
                <a:cs typeface="Times New Roman" pitchFamily="18" charset="0"/>
              </a:rPr>
              <a:t>) : Form-21 (Section – 43)</a:t>
            </a:r>
            <a:endParaRPr lang="en-US" sz="2400" b="1" dirty="0">
              <a:latin typeface="Times New Roman" pitchFamily="18" charset="0"/>
              <a:cs typeface="Times New Roman" pitchFamily="18" charset="0"/>
            </a:endParaRPr>
          </a:p>
          <a:p>
            <a:pPr marL="495300" indent="-495300" eaLnBrk="0" hangingPunct="0"/>
            <a:r>
              <a:rPr lang="en-US" sz="2400" b="1" dirty="0" smtClean="0">
                <a:latin typeface="Times New Roman" pitchFamily="18" charset="0"/>
                <a:cs typeface="Times New Roman" pitchFamily="18" charset="0"/>
              </a:rPr>
              <a:t>5. Priority </a:t>
            </a:r>
            <a:r>
              <a:rPr lang="en-US" sz="2400" b="1" dirty="0">
                <a:latin typeface="Times New Roman" pitchFamily="18" charset="0"/>
                <a:cs typeface="Times New Roman" pitchFamily="18" charset="0"/>
              </a:rPr>
              <a:t>document (for </a:t>
            </a:r>
            <a:r>
              <a:rPr lang="en-US" sz="2400" b="1" dirty="0" smtClean="0">
                <a:latin typeface="Times New Roman" pitchFamily="18" charset="0"/>
                <a:cs typeface="Times New Roman" pitchFamily="18" charset="0"/>
              </a:rPr>
              <a:t>reciprocity application)</a:t>
            </a:r>
          </a:p>
          <a:p>
            <a:pPr marL="495300" indent="-495300" eaLnBrk="0" hangingPunct="0"/>
            <a:r>
              <a:rPr lang="en-US" sz="2400" b="1" dirty="0" smtClean="0">
                <a:latin typeface="Times New Roman" pitchFamily="18" charset="0"/>
                <a:cs typeface="Times New Roman" pitchFamily="18" charset="0"/>
              </a:rPr>
              <a:t>6. Assignment document (if any)</a:t>
            </a:r>
          </a:p>
          <a:p>
            <a:pPr marL="495300" indent="-495300" eaLnBrk="0" hangingPunct="0"/>
            <a:r>
              <a:rPr lang="en-US" sz="2400" b="1" dirty="0" smtClean="0">
                <a:latin typeface="Times New Roman" pitchFamily="18" charset="0"/>
                <a:cs typeface="Times New Roman" pitchFamily="18" charset="0"/>
              </a:rPr>
              <a:t>7. Form 24 (if applicant is small entity)</a:t>
            </a:r>
          </a:p>
          <a:p>
            <a:pPr marL="495300" indent="-495300" eaLnBrk="0" hangingPunct="0"/>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7.1. Documentary evidence </a:t>
            </a:r>
            <a:r>
              <a:rPr lang="en-US" b="1" dirty="0" err="1" smtClean="0">
                <a:latin typeface="Times New Roman" pitchFamily="18" charset="0"/>
                <a:cs typeface="Times New Roman" pitchFamily="18" charset="0"/>
              </a:rPr>
              <a:t>w,r,t</a:t>
            </a:r>
            <a:r>
              <a:rPr lang="en-US" b="1" dirty="0" smtClean="0">
                <a:latin typeface="Times New Roman" pitchFamily="18" charset="0"/>
                <a:cs typeface="Times New Roman" pitchFamily="18" charset="0"/>
              </a:rPr>
              <a:t> F-24 (For Indian Small Entity)</a:t>
            </a:r>
          </a:p>
          <a:p>
            <a:pPr marL="495300" indent="-495300" eaLnBrk="0" hangingPunct="0"/>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7.2. Affidavit </a:t>
            </a:r>
            <a:r>
              <a:rPr lang="en-US" b="1" dirty="0" err="1">
                <a:latin typeface="Times New Roman" pitchFamily="18" charset="0"/>
                <a:cs typeface="Times New Roman" pitchFamily="18" charset="0"/>
              </a:rPr>
              <a:t>w,r,t</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F-24 (For Foreign Small Entity)</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6871586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5539978"/>
          </a:xfrm>
          <a:prstGeom prst="rect">
            <a:avLst/>
          </a:prstGeom>
        </p:spPr>
        <p:txBody>
          <a:bodyPr wrap="square">
            <a:spAutoFit/>
          </a:bodyPr>
          <a:lstStyle/>
          <a:p>
            <a:r>
              <a:rPr lang="en-IN" sz="2800" b="1" dirty="0" smtClean="0">
                <a:latin typeface="Times New Roman" pitchFamily="18" charset="0"/>
                <a:cs typeface="Times New Roman" pitchFamily="18" charset="0"/>
              </a:rPr>
              <a:t>REPRESENTATION (Rule 14, 12, 11)</a:t>
            </a:r>
            <a:endParaRPr lang="en-IN" sz="2800" b="1" dirty="0">
              <a:latin typeface="Times New Roman" pitchFamily="18" charset="0"/>
              <a:cs typeface="Times New Roman" pitchFamily="18" charset="0"/>
            </a:endParaRPr>
          </a:p>
          <a:p>
            <a:endParaRPr lang="en-IN" dirty="0" smtClean="0">
              <a:latin typeface="Times New Roman" pitchFamily="18" charset="0"/>
              <a:cs typeface="Times New Roman" pitchFamily="18" charset="0"/>
            </a:endParaRPr>
          </a:p>
          <a:p>
            <a:pPr marL="342900" indent="-342900">
              <a:buFont typeface="Arial" pitchFamily="34" charset="0"/>
              <a:buChar char="•"/>
            </a:pPr>
            <a:r>
              <a:rPr lang="en-IN" sz="2200" b="1" dirty="0" smtClean="0">
                <a:latin typeface="Times New Roman" pitchFamily="18" charset="0"/>
                <a:cs typeface="Times New Roman" pitchFamily="18" charset="0"/>
              </a:rPr>
              <a:t>Four</a:t>
            </a:r>
            <a:r>
              <a:rPr lang="en-IN" sz="2200" dirty="0" smtClean="0">
                <a:latin typeface="Times New Roman" pitchFamily="18" charset="0"/>
                <a:cs typeface="Times New Roman" pitchFamily="18" charset="0"/>
              </a:rPr>
              <a:t> </a:t>
            </a:r>
            <a:r>
              <a:rPr lang="en-IN" sz="2200" dirty="0">
                <a:latin typeface="Times New Roman" pitchFamily="18" charset="0"/>
                <a:cs typeface="Times New Roman" pitchFamily="18" charset="0"/>
              </a:rPr>
              <a:t>copies of the </a:t>
            </a:r>
            <a:r>
              <a:rPr lang="en-IN" sz="2200" dirty="0" smtClean="0">
                <a:latin typeface="Times New Roman" pitchFamily="18" charset="0"/>
                <a:cs typeface="Times New Roman" pitchFamily="18" charset="0"/>
              </a:rPr>
              <a:t>representation</a:t>
            </a:r>
          </a:p>
          <a:p>
            <a:pPr marL="342900" indent="-342900">
              <a:buFont typeface="Arial" pitchFamily="34" charset="0"/>
              <a:buChar char="•"/>
            </a:pPr>
            <a:r>
              <a:rPr lang="en-IN" sz="2200" dirty="0" smtClean="0">
                <a:latin typeface="Times New Roman" pitchFamily="18" charset="0"/>
                <a:cs typeface="Times New Roman" pitchFamily="18" charset="0"/>
              </a:rPr>
              <a:t>A </a:t>
            </a:r>
            <a:r>
              <a:rPr lang="en-IN" sz="2200" dirty="0">
                <a:latin typeface="Times New Roman" pitchFamily="18" charset="0"/>
                <a:cs typeface="Times New Roman" pitchFamily="18" charset="0"/>
              </a:rPr>
              <a:t>representation may contain more than one page. </a:t>
            </a:r>
          </a:p>
          <a:p>
            <a:pPr marL="342900" indent="-342900">
              <a:buFont typeface="Arial" pitchFamily="34" charset="0"/>
              <a:buChar char="•"/>
            </a:pPr>
            <a:r>
              <a:rPr lang="en-IN" sz="2200" dirty="0" smtClean="0">
                <a:latin typeface="Times New Roman" pitchFamily="18" charset="0"/>
                <a:cs typeface="Times New Roman" pitchFamily="18" charset="0"/>
              </a:rPr>
              <a:t>Representation </a:t>
            </a:r>
            <a:r>
              <a:rPr lang="en-IN" sz="2200" dirty="0">
                <a:latin typeface="Times New Roman" pitchFamily="18" charset="0"/>
                <a:cs typeface="Times New Roman" pitchFamily="18" charset="0"/>
              </a:rPr>
              <a:t>shall be exactly similar </a:t>
            </a:r>
            <a:r>
              <a:rPr lang="en-IN" sz="2200" b="1" dirty="0">
                <a:latin typeface="Times New Roman" pitchFamily="18" charset="0"/>
                <a:cs typeface="Times New Roman" pitchFamily="18" charset="0"/>
              </a:rPr>
              <a:t>drawings</a:t>
            </a:r>
            <a:r>
              <a:rPr lang="en-IN" sz="2200" dirty="0">
                <a:latin typeface="Times New Roman" pitchFamily="18" charset="0"/>
                <a:cs typeface="Times New Roman" pitchFamily="18" charset="0"/>
              </a:rPr>
              <a:t>, </a:t>
            </a:r>
            <a:r>
              <a:rPr lang="en-IN" sz="2200" b="1" dirty="0">
                <a:latin typeface="Times New Roman" pitchFamily="18" charset="0"/>
                <a:cs typeface="Times New Roman" pitchFamily="18" charset="0"/>
              </a:rPr>
              <a:t>photographs</a:t>
            </a:r>
            <a:r>
              <a:rPr lang="en-IN" sz="2200" dirty="0">
                <a:latin typeface="Times New Roman" pitchFamily="18" charset="0"/>
                <a:cs typeface="Times New Roman" pitchFamily="18" charset="0"/>
              </a:rPr>
              <a:t>, tracings including </a:t>
            </a:r>
            <a:r>
              <a:rPr lang="en-IN" sz="2200" b="1" dirty="0">
                <a:latin typeface="Times New Roman" pitchFamily="18" charset="0"/>
                <a:cs typeface="Times New Roman" pitchFamily="18" charset="0"/>
              </a:rPr>
              <a:t>computer graphics </a:t>
            </a:r>
            <a:r>
              <a:rPr lang="en-IN" sz="2200" dirty="0">
                <a:latin typeface="Times New Roman" pitchFamily="18" charset="0"/>
                <a:cs typeface="Times New Roman" pitchFamily="18" charset="0"/>
              </a:rPr>
              <a:t>or </a:t>
            </a:r>
            <a:r>
              <a:rPr lang="en-IN" sz="2200" b="1" dirty="0">
                <a:latin typeface="Times New Roman" pitchFamily="18" charset="0"/>
                <a:cs typeface="Times New Roman" pitchFamily="18" charset="0"/>
              </a:rPr>
              <a:t>specimens</a:t>
            </a:r>
            <a:r>
              <a:rPr lang="en-IN" sz="2200" dirty="0">
                <a:latin typeface="Times New Roman" pitchFamily="18" charset="0"/>
                <a:cs typeface="Times New Roman" pitchFamily="18" charset="0"/>
              </a:rPr>
              <a:t> of the design </a:t>
            </a:r>
          </a:p>
          <a:p>
            <a:pPr marL="342900" indent="-342900">
              <a:buFont typeface="Arial" pitchFamily="34" charset="0"/>
              <a:buChar char="•"/>
            </a:pPr>
            <a:r>
              <a:rPr lang="en-IN" sz="2200" dirty="0" smtClean="0">
                <a:latin typeface="Times New Roman" pitchFamily="18" charset="0"/>
                <a:cs typeface="Times New Roman" pitchFamily="18" charset="0"/>
              </a:rPr>
              <a:t>Representation </a:t>
            </a:r>
            <a:r>
              <a:rPr lang="en-IN" sz="2200" dirty="0">
                <a:latin typeface="Times New Roman" pitchFamily="18" charset="0"/>
                <a:cs typeface="Times New Roman" pitchFamily="18" charset="0"/>
              </a:rPr>
              <a:t>shall be prepared on white </a:t>
            </a:r>
            <a:r>
              <a:rPr lang="en-IN" sz="2200" b="1" dirty="0">
                <a:latin typeface="Times New Roman" pitchFamily="18" charset="0"/>
                <a:cs typeface="Times New Roman" pitchFamily="18" charset="0"/>
              </a:rPr>
              <a:t>A4</a:t>
            </a:r>
            <a:r>
              <a:rPr lang="en-IN" sz="2200" dirty="0">
                <a:latin typeface="Times New Roman" pitchFamily="18" charset="0"/>
                <a:cs typeface="Times New Roman" pitchFamily="18" charset="0"/>
              </a:rPr>
              <a:t> size paper (210 mm X 296.9 mm) of durable quality, but not on card board, and only on </a:t>
            </a:r>
            <a:r>
              <a:rPr lang="en-IN" sz="2200" b="1" dirty="0">
                <a:latin typeface="Times New Roman" pitchFamily="18" charset="0"/>
                <a:cs typeface="Times New Roman" pitchFamily="18" charset="0"/>
              </a:rPr>
              <a:t>one</a:t>
            </a:r>
            <a:r>
              <a:rPr lang="en-IN" sz="2200" dirty="0">
                <a:latin typeface="Times New Roman" pitchFamily="18" charset="0"/>
                <a:cs typeface="Times New Roman" pitchFamily="18" charset="0"/>
              </a:rPr>
              <a:t> </a:t>
            </a:r>
            <a:r>
              <a:rPr lang="en-IN" sz="2200" b="1" dirty="0">
                <a:latin typeface="Times New Roman" pitchFamily="18" charset="0"/>
                <a:cs typeface="Times New Roman" pitchFamily="18" charset="0"/>
              </a:rPr>
              <a:t>side</a:t>
            </a:r>
            <a:r>
              <a:rPr lang="en-IN" sz="2200" dirty="0">
                <a:latin typeface="Times New Roman" pitchFamily="18" charset="0"/>
                <a:cs typeface="Times New Roman" pitchFamily="18" charset="0"/>
              </a:rPr>
              <a:t> of the paper. </a:t>
            </a:r>
          </a:p>
          <a:p>
            <a:pPr marL="342900" indent="-342900">
              <a:buFont typeface="Arial" pitchFamily="34" charset="0"/>
              <a:buChar char="•"/>
            </a:pPr>
            <a:r>
              <a:rPr lang="en-IN" sz="2200" dirty="0" smtClean="0">
                <a:latin typeface="Times New Roman" pitchFamily="18" charset="0"/>
                <a:cs typeface="Times New Roman" pitchFamily="18" charset="0"/>
              </a:rPr>
              <a:t>The </a:t>
            </a:r>
            <a:r>
              <a:rPr lang="en-IN" sz="2200" dirty="0">
                <a:latin typeface="Times New Roman" pitchFamily="18" charset="0"/>
                <a:cs typeface="Times New Roman" pitchFamily="18" charset="0"/>
              </a:rPr>
              <a:t>figure(s) shall be placed in an </a:t>
            </a:r>
            <a:r>
              <a:rPr lang="en-IN" sz="2200" b="1" dirty="0">
                <a:latin typeface="Times New Roman" pitchFamily="18" charset="0"/>
                <a:cs typeface="Times New Roman" pitchFamily="18" charset="0"/>
              </a:rPr>
              <a:t>upright</a:t>
            </a:r>
            <a:r>
              <a:rPr lang="en-IN" sz="2200" dirty="0">
                <a:latin typeface="Times New Roman" pitchFamily="18" charset="0"/>
                <a:cs typeface="Times New Roman" pitchFamily="18" charset="0"/>
              </a:rPr>
              <a:t> position on the sheet. Each figure shall be designated clearly (e.g. perspective view, front view, side view). </a:t>
            </a:r>
          </a:p>
          <a:p>
            <a:pPr marL="342900" indent="-342900">
              <a:buFont typeface="Arial" pitchFamily="34" charset="0"/>
              <a:buChar char="•"/>
            </a:pPr>
            <a:r>
              <a:rPr lang="en-IN" sz="2200" dirty="0" smtClean="0">
                <a:latin typeface="Times New Roman" pitchFamily="18" charset="0"/>
                <a:cs typeface="Times New Roman" pitchFamily="18" charset="0"/>
              </a:rPr>
              <a:t>In </a:t>
            </a:r>
            <a:r>
              <a:rPr lang="en-IN" sz="2200" dirty="0">
                <a:latin typeface="Times New Roman" pitchFamily="18" charset="0"/>
                <a:cs typeface="Times New Roman" pitchFamily="18" charset="0"/>
              </a:rPr>
              <a:t>case, name or representation of </a:t>
            </a:r>
            <a:r>
              <a:rPr lang="en-IN" sz="2200" b="1" dirty="0">
                <a:latin typeface="Times New Roman" pitchFamily="18" charset="0"/>
                <a:cs typeface="Times New Roman" pitchFamily="18" charset="0"/>
              </a:rPr>
              <a:t>living persons </a:t>
            </a:r>
            <a:r>
              <a:rPr lang="en-IN" sz="2200" dirty="0">
                <a:latin typeface="Times New Roman" pitchFamily="18" charset="0"/>
                <a:cs typeface="Times New Roman" pitchFamily="18" charset="0"/>
              </a:rPr>
              <a:t>appear on a design, </a:t>
            </a:r>
            <a:r>
              <a:rPr lang="en-IN" sz="2200" b="1" dirty="0">
                <a:latin typeface="Times New Roman" pitchFamily="18" charset="0"/>
                <a:cs typeface="Times New Roman" pitchFamily="18" charset="0"/>
              </a:rPr>
              <a:t>consent</a:t>
            </a:r>
            <a:r>
              <a:rPr lang="en-IN" sz="2200" dirty="0">
                <a:latin typeface="Times New Roman" pitchFamily="18" charset="0"/>
                <a:cs typeface="Times New Roman" pitchFamily="18" charset="0"/>
              </a:rPr>
              <a:t> of such persons may be submitted along with the application </a:t>
            </a:r>
          </a:p>
          <a:p>
            <a:pPr marL="342900" indent="-342900">
              <a:buFont typeface="Arial" pitchFamily="34" charset="0"/>
              <a:buChar char="•"/>
            </a:pPr>
            <a:r>
              <a:rPr lang="en-IN" sz="2200" dirty="0" smtClean="0">
                <a:latin typeface="Times New Roman" pitchFamily="18" charset="0"/>
                <a:cs typeface="Times New Roman" pitchFamily="18" charset="0"/>
              </a:rPr>
              <a:t>In </a:t>
            </a:r>
            <a:r>
              <a:rPr lang="en-IN" sz="2200" dirty="0">
                <a:latin typeface="Times New Roman" pitchFamily="18" charset="0"/>
                <a:cs typeface="Times New Roman" pitchFamily="18" charset="0"/>
              </a:rPr>
              <a:t>case of a </a:t>
            </a:r>
            <a:r>
              <a:rPr lang="en-IN" sz="2200" b="1" dirty="0">
                <a:latin typeface="Times New Roman" pitchFamily="18" charset="0"/>
                <a:cs typeface="Times New Roman" pitchFamily="18" charset="0"/>
              </a:rPr>
              <a:t>deceased</a:t>
            </a:r>
            <a:r>
              <a:rPr lang="en-IN" sz="2200" dirty="0">
                <a:latin typeface="Times New Roman" pitchFamily="18" charset="0"/>
                <a:cs typeface="Times New Roman" pitchFamily="18" charset="0"/>
              </a:rPr>
              <a:t> person, the </a:t>
            </a:r>
            <a:r>
              <a:rPr lang="en-IN" sz="2200" b="1" dirty="0">
                <a:latin typeface="Times New Roman" pitchFamily="18" charset="0"/>
                <a:cs typeface="Times New Roman" pitchFamily="18" charset="0"/>
              </a:rPr>
              <a:t>consent</a:t>
            </a:r>
            <a:r>
              <a:rPr lang="en-IN" sz="2200" dirty="0">
                <a:latin typeface="Times New Roman" pitchFamily="18" charset="0"/>
                <a:cs typeface="Times New Roman" pitchFamily="18" charset="0"/>
              </a:rPr>
              <a:t> of legal representative may be submitted. </a:t>
            </a:r>
          </a:p>
        </p:txBody>
      </p:sp>
    </p:spTree>
    <p:extLst>
      <p:ext uri="{BB962C8B-B14F-4D97-AF65-F5344CB8AC3E}">
        <p14:creationId xmlns:p14="http://schemas.microsoft.com/office/powerpoint/2010/main" val="1869811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342900" y="228600"/>
            <a:ext cx="8572500" cy="6491288"/>
            <a:chOff x="216" y="144"/>
            <a:chExt cx="5400" cy="4089"/>
          </a:xfrm>
        </p:grpSpPr>
        <p:sp>
          <p:nvSpPr>
            <p:cNvPr id="3" name="Text Box 2"/>
            <p:cNvSpPr txBox="1">
              <a:spLocks noChangeArrowheads="1"/>
            </p:cNvSpPr>
            <p:nvPr/>
          </p:nvSpPr>
          <p:spPr bwMode="auto">
            <a:xfrm>
              <a:off x="216" y="463"/>
              <a:ext cx="2616" cy="1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spcBef>
                  <a:spcPct val="50000"/>
                </a:spcBef>
              </a:pPr>
              <a:r>
                <a:rPr lang="en-US" sz="2400" b="1">
                  <a:solidFill>
                    <a:srgbClr val="000000"/>
                  </a:solidFill>
                  <a:latin typeface="Arial" pitchFamily="34" charset="0"/>
                  <a:sym typeface="Wingdings" pitchFamily="2" charset="2"/>
                </a:rPr>
                <a:t>Patent</a:t>
              </a:r>
            </a:p>
            <a:p>
              <a:pPr algn="just" eaLnBrk="1" hangingPunct="1">
                <a:spcBef>
                  <a:spcPct val="50000"/>
                </a:spcBef>
              </a:pPr>
              <a:r>
                <a:rPr lang="en-US" sz="2400">
                  <a:solidFill>
                    <a:srgbClr val="000000"/>
                  </a:solidFill>
                  <a:latin typeface="Arial" pitchFamily="34" charset="0"/>
                  <a:sym typeface="Wingdings" pitchFamily="2" charset="2"/>
                </a:rPr>
                <a:t>An invention on remote control mechanism can be protected by Patent Law. Patent right is valid for 20 years from the date of filing.</a:t>
              </a:r>
            </a:p>
          </p:txBody>
        </p:sp>
        <p:sp>
          <p:nvSpPr>
            <p:cNvPr id="4" name="Text Box 3"/>
            <p:cNvSpPr txBox="1">
              <a:spLocks noChangeArrowheads="1"/>
            </p:cNvSpPr>
            <p:nvPr/>
          </p:nvSpPr>
          <p:spPr bwMode="auto">
            <a:xfrm>
              <a:off x="3024" y="433"/>
              <a:ext cx="2592" cy="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2400" b="1">
                  <a:solidFill>
                    <a:srgbClr val="000000"/>
                  </a:solidFill>
                  <a:latin typeface="Arial" pitchFamily="34" charset="0"/>
                  <a:sym typeface="Wingdings" pitchFamily="2" charset="2"/>
                </a:rPr>
                <a:t>Trade Mark </a:t>
              </a:r>
            </a:p>
            <a:p>
              <a:pPr algn="just" eaLnBrk="1" hangingPunct="1">
                <a:spcBef>
                  <a:spcPct val="50000"/>
                </a:spcBef>
              </a:pPr>
              <a:r>
                <a:rPr lang="en-US" sz="2400">
                  <a:solidFill>
                    <a:srgbClr val="000000"/>
                  </a:solidFill>
                  <a:latin typeface="Arial" pitchFamily="34" charset="0"/>
                  <a:sym typeface="Wingdings" pitchFamily="2" charset="2"/>
                </a:rPr>
                <a:t>Trademark “SONY” can be protected by Trademark Law. </a:t>
              </a:r>
            </a:p>
          </p:txBody>
        </p:sp>
        <p:sp>
          <p:nvSpPr>
            <p:cNvPr id="5" name="Text Box 4"/>
            <p:cNvSpPr txBox="1">
              <a:spLocks noChangeArrowheads="1"/>
            </p:cNvSpPr>
            <p:nvPr/>
          </p:nvSpPr>
          <p:spPr bwMode="auto">
            <a:xfrm>
              <a:off x="240" y="3361"/>
              <a:ext cx="5232"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2400" b="1" dirty="0">
                  <a:solidFill>
                    <a:srgbClr val="FF0000"/>
                  </a:solidFill>
                  <a:latin typeface="Arial" pitchFamily="34" charset="0"/>
                  <a:sym typeface="Wingdings" pitchFamily="2" charset="2"/>
                </a:rPr>
                <a:t>Designs </a:t>
              </a:r>
            </a:p>
            <a:p>
              <a:pPr algn="just" eaLnBrk="1" hangingPunct="1">
                <a:spcBef>
                  <a:spcPct val="50000"/>
                </a:spcBef>
              </a:pPr>
              <a:r>
                <a:rPr lang="en-US" sz="2400" dirty="0">
                  <a:solidFill>
                    <a:srgbClr val="006600"/>
                  </a:solidFill>
                  <a:latin typeface="Arial" pitchFamily="34" charset="0"/>
                  <a:sym typeface="Wingdings" pitchFamily="2" charset="2"/>
                </a:rPr>
                <a:t>A design of TV set can be protected by Design Law. Design right is valid for 15 years from the date of its registration.</a:t>
              </a:r>
            </a:p>
          </p:txBody>
        </p:sp>
        <p:pic>
          <p:nvPicPr>
            <p:cNvPr id="6" name="Picture 6" descr="hh0071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8" y="1969"/>
              <a:ext cx="2424" cy="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2568" y="2544"/>
              <a:ext cx="76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2000" b="1">
                  <a:solidFill>
                    <a:srgbClr val="66FF33"/>
                  </a:solidFill>
                  <a:latin typeface="Times New Roman" pitchFamily="18" charset="0"/>
                  <a:sym typeface="Wingdings" pitchFamily="2" charset="2"/>
                </a:rPr>
                <a:t>SONY</a:t>
              </a:r>
            </a:p>
          </p:txBody>
        </p:sp>
        <p:sp>
          <p:nvSpPr>
            <p:cNvPr id="8" name="Line 8"/>
            <p:cNvSpPr>
              <a:spLocks noChangeShapeType="1"/>
            </p:cNvSpPr>
            <p:nvPr/>
          </p:nvSpPr>
          <p:spPr bwMode="auto">
            <a:xfrm flipH="1">
              <a:off x="3072" y="1423"/>
              <a:ext cx="624" cy="12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9" name="Line 9"/>
            <p:cNvSpPr>
              <a:spLocks noChangeShapeType="1"/>
            </p:cNvSpPr>
            <p:nvPr/>
          </p:nvSpPr>
          <p:spPr bwMode="auto">
            <a:xfrm>
              <a:off x="576" y="2064"/>
              <a:ext cx="0" cy="81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0" name="Line 10"/>
            <p:cNvSpPr>
              <a:spLocks noChangeShapeType="1"/>
            </p:cNvSpPr>
            <p:nvPr/>
          </p:nvSpPr>
          <p:spPr bwMode="auto">
            <a:xfrm flipH="1" flipV="1">
              <a:off x="3168" y="2976"/>
              <a:ext cx="672" cy="57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1" name="Line 11"/>
            <p:cNvSpPr>
              <a:spLocks noChangeShapeType="1"/>
            </p:cNvSpPr>
            <p:nvPr/>
          </p:nvSpPr>
          <p:spPr bwMode="auto">
            <a:xfrm>
              <a:off x="564" y="2868"/>
              <a:ext cx="1164" cy="34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2" name="Text Box 15"/>
            <p:cNvSpPr txBox="1">
              <a:spLocks noChangeArrowheads="1"/>
            </p:cNvSpPr>
            <p:nvPr/>
          </p:nvSpPr>
          <p:spPr bwMode="auto">
            <a:xfrm>
              <a:off x="3936" y="1787"/>
              <a:ext cx="1680" cy="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buFont typeface="Wingdings" pitchFamily="2" charset="2"/>
                <a:buNone/>
              </a:pPr>
              <a:r>
                <a:rPr lang="en-US" sz="2400" b="1">
                  <a:solidFill>
                    <a:srgbClr val="000000"/>
                  </a:solidFill>
                  <a:latin typeface="Arial" pitchFamily="34" charset="0"/>
                  <a:sym typeface="Wingdings" pitchFamily="2" charset="2"/>
                </a:rPr>
                <a:t>Copyright</a:t>
              </a:r>
            </a:p>
            <a:p>
              <a:pPr eaLnBrk="1" hangingPunct="1">
                <a:spcBef>
                  <a:spcPct val="50000"/>
                </a:spcBef>
                <a:buFont typeface="Wingdings" pitchFamily="2" charset="2"/>
                <a:buNone/>
              </a:pPr>
              <a:r>
                <a:rPr lang="en-US" sz="2400">
                  <a:solidFill>
                    <a:srgbClr val="000000"/>
                  </a:solidFill>
                  <a:latin typeface="Arial" pitchFamily="34" charset="0"/>
                  <a:sym typeface="Wingdings" pitchFamily="2" charset="2"/>
                </a:rPr>
                <a:t>User manual is protected by Copyright Law</a:t>
              </a:r>
            </a:p>
          </p:txBody>
        </p:sp>
        <p:sp>
          <p:nvSpPr>
            <p:cNvPr id="13" name="Text Box 18"/>
            <p:cNvSpPr txBox="1">
              <a:spLocks noChangeArrowheads="1"/>
            </p:cNvSpPr>
            <p:nvPr/>
          </p:nvSpPr>
          <p:spPr bwMode="auto">
            <a:xfrm>
              <a:off x="288" y="144"/>
              <a:ext cx="52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buFont typeface="Wingdings" pitchFamily="2" charset="2"/>
                <a:buNone/>
              </a:pPr>
              <a:r>
                <a:rPr lang="en-US" sz="2800" b="1">
                  <a:solidFill>
                    <a:srgbClr val="990033"/>
                  </a:solidFill>
                  <a:latin typeface="Arial" pitchFamily="34" charset="0"/>
                  <a:sym typeface="Wingdings" pitchFamily="2" charset="2"/>
                </a:rPr>
                <a:t>RECAP: Intellectual Property Rights</a:t>
              </a:r>
            </a:p>
          </p:txBody>
        </p:sp>
      </p:grpSp>
    </p:spTree>
    <p:extLst>
      <p:ext uri="{BB962C8B-B14F-4D97-AF65-F5344CB8AC3E}">
        <p14:creationId xmlns:p14="http://schemas.microsoft.com/office/powerpoint/2010/main" val="4374945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60096"/>
            <a:ext cx="9036496" cy="6155531"/>
          </a:xfrm>
          <a:prstGeom prst="rect">
            <a:avLst/>
          </a:prstGeom>
        </p:spPr>
        <p:txBody>
          <a:bodyPr wrap="square">
            <a:spAutoFit/>
          </a:bodyPr>
          <a:lstStyle/>
          <a:p>
            <a:r>
              <a:rPr lang="en-IN" sz="2400" b="1" dirty="0" smtClean="0">
                <a:latin typeface="Times New Roman" pitchFamily="18" charset="0"/>
                <a:cs typeface="Times New Roman" pitchFamily="18" charset="0"/>
              </a:rPr>
              <a:t>REPRESENTATION</a:t>
            </a:r>
            <a:r>
              <a:rPr lang="en-IN" b="1" dirty="0" smtClean="0">
                <a:latin typeface="Times New Roman" pitchFamily="18" charset="0"/>
                <a:cs typeface="Times New Roman" pitchFamily="18" charset="0"/>
              </a:rPr>
              <a:t>….</a:t>
            </a:r>
            <a:r>
              <a:rPr lang="en-IN" b="1" dirty="0" err="1" smtClean="0">
                <a:latin typeface="Times New Roman" pitchFamily="18" charset="0"/>
                <a:cs typeface="Times New Roman" pitchFamily="18" charset="0"/>
              </a:rPr>
              <a:t>contd</a:t>
            </a:r>
            <a:endParaRPr lang="en-IN" b="1" dirty="0" smtClean="0">
              <a:latin typeface="Times New Roman" pitchFamily="18" charset="0"/>
              <a:cs typeface="Times New Roman" pitchFamily="18" charset="0"/>
            </a:endParaRPr>
          </a:p>
          <a:p>
            <a:endParaRPr lang="en-IN" dirty="0">
              <a:latin typeface="Times New Roman" pitchFamily="18" charset="0"/>
              <a:cs typeface="Times New Roman" pitchFamily="18" charset="0"/>
            </a:endParaRPr>
          </a:p>
          <a:p>
            <a:pPr marL="342900" indent="-342900">
              <a:buFont typeface="Arial" pitchFamily="34" charset="0"/>
              <a:buChar char="•"/>
            </a:pPr>
            <a:r>
              <a:rPr lang="en-IN" sz="2200" dirty="0">
                <a:latin typeface="Times New Roman" pitchFamily="18" charset="0"/>
                <a:cs typeface="Times New Roman" pitchFamily="18" charset="0"/>
              </a:rPr>
              <a:t>A statement of </a:t>
            </a:r>
            <a:r>
              <a:rPr lang="en-IN" sz="2200" b="1" dirty="0">
                <a:latin typeface="Times New Roman" pitchFamily="18" charset="0"/>
                <a:cs typeface="Times New Roman" pitchFamily="18" charset="0"/>
              </a:rPr>
              <a:t>novelty</a:t>
            </a:r>
            <a:r>
              <a:rPr lang="en-IN" sz="2200" dirty="0">
                <a:latin typeface="Times New Roman" pitchFamily="18" charset="0"/>
                <a:cs typeface="Times New Roman" pitchFamily="18" charset="0"/>
              </a:rPr>
              <a:t> and </a:t>
            </a:r>
            <a:r>
              <a:rPr lang="en-IN" sz="2200" b="1" dirty="0">
                <a:latin typeface="Times New Roman" pitchFamily="18" charset="0"/>
                <a:cs typeface="Times New Roman" pitchFamily="18" charset="0"/>
              </a:rPr>
              <a:t>disclaimer</a:t>
            </a:r>
            <a:r>
              <a:rPr lang="en-IN" sz="2200" dirty="0">
                <a:latin typeface="Times New Roman" pitchFamily="18" charset="0"/>
                <a:cs typeface="Times New Roman" pitchFamily="18" charset="0"/>
              </a:rPr>
              <a:t> (if any) in respect of mechanical action, trademark, word, letter, numerals should be endorsed on each representation sheet </a:t>
            </a:r>
          </a:p>
          <a:p>
            <a:pPr marL="342900" indent="-342900">
              <a:buFont typeface="Arial" pitchFamily="34" charset="0"/>
              <a:buChar char="•"/>
            </a:pPr>
            <a:r>
              <a:rPr lang="en-IN" sz="2200" dirty="0" smtClean="0">
                <a:latin typeface="Times New Roman" pitchFamily="18" charset="0"/>
                <a:cs typeface="Times New Roman" pitchFamily="18" charset="0"/>
              </a:rPr>
              <a:t>Representation</a:t>
            </a:r>
            <a:r>
              <a:rPr lang="en-IN" sz="2200" dirty="0">
                <a:latin typeface="Times New Roman" pitchFamily="18" charset="0"/>
                <a:cs typeface="Times New Roman" pitchFamily="18" charset="0"/>
              </a:rPr>
              <a:t>, which consists of a </a:t>
            </a:r>
            <a:r>
              <a:rPr lang="en-IN" sz="2200" b="1" dirty="0" smtClean="0">
                <a:latin typeface="Times New Roman" pitchFamily="18" charset="0"/>
                <a:cs typeface="Times New Roman" pitchFamily="18" charset="0"/>
              </a:rPr>
              <a:t>repeating surface </a:t>
            </a:r>
            <a:r>
              <a:rPr lang="en-IN" sz="2200" b="1" dirty="0">
                <a:latin typeface="Times New Roman" pitchFamily="18" charset="0"/>
                <a:cs typeface="Times New Roman" pitchFamily="18" charset="0"/>
              </a:rPr>
              <a:t>pattern</a:t>
            </a:r>
            <a:r>
              <a:rPr lang="en-IN" sz="2200" dirty="0">
                <a:latin typeface="Times New Roman" pitchFamily="18" charset="0"/>
                <a:cs typeface="Times New Roman" pitchFamily="18" charset="0"/>
              </a:rPr>
              <a:t>, shall show the complete pattern, and a sufficient portion of the repeating pattern in length and width, and shall not be less than 15.00 </a:t>
            </a:r>
            <a:r>
              <a:rPr lang="en-IN" sz="2200" dirty="0" err="1">
                <a:latin typeface="Times New Roman" pitchFamily="18" charset="0"/>
                <a:cs typeface="Times New Roman" pitchFamily="18" charset="0"/>
              </a:rPr>
              <a:t>centimeters</a:t>
            </a:r>
            <a:r>
              <a:rPr lang="en-IN" sz="2200" dirty="0">
                <a:latin typeface="Times New Roman" pitchFamily="18" charset="0"/>
                <a:cs typeface="Times New Roman" pitchFamily="18" charset="0"/>
              </a:rPr>
              <a:t> by 10.00 </a:t>
            </a:r>
            <a:r>
              <a:rPr lang="en-IN" sz="2200" dirty="0" err="1">
                <a:latin typeface="Times New Roman" pitchFamily="18" charset="0"/>
                <a:cs typeface="Times New Roman" pitchFamily="18" charset="0"/>
              </a:rPr>
              <a:t>centimeters</a:t>
            </a:r>
            <a:r>
              <a:rPr lang="en-IN" sz="2200" dirty="0">
                <a:latin typeface="Times New Roman" pitchFamily="18" charset="0"/>
                <a:cs typeface="Times New Roman" pitchFamily="18" charset="0"/>
              </a:rPr>
              <a:t> in size </a:t>
            </a:r>
          </a:p>
          <a:p>
            <a:pPr marL="342900" indent="-342900">
              <a:buFont typeface="Arial" pitchFamily="34" charset="0"/>
              <a:buChar char="•"/>
            </a:pPr>
            <a:r>
              <a:rPr lang="en-IN" sz="2200" dirty="0" smtClean="0">
                <a:latin typeface="Times New Roman" pitchFamily="18" charset="0"/>
                <a:cs typeface="Times New Roman" pitchFamily="18" charset="0"/>
              </a:rPr>
              <a:t>The </a:t>
            </a:r>
            <a:r>
              <a:rPr lang="en-IN" sz="2200" b="1" dirty="0">
                <a:latin typeface="Times New Roman" pitchFamily="18" charset="0"/>
                <a:cs typeface="Times New Roman" pitchFamily="18" charset="0"/>
              </a:rPr>
              <a:t>name</a:t>
            </a:r>
            <a:r>
              <a:rPr lang="en-IN" sz="2200" dirty="0">
                <a:latin typeface="Times New Roman" pitchFamily="18" charset="0"/>
                <a:cs typeface="Times New Roman" pitchFamily="18" charset="0"/>
              </a:rPr>
              <a:t> of applicant shall be mentioned in left hand top corner of the representation sheet. </a:t>
            </a:r>
            <a:endParaRPr lang="en-IN" sz="2200" dirty="0" smtClean="0">
              <a:latin typeface="Times New Roman" pitchFamily="18" charset="0"/>
              <a:cs typeface="Times New Roman" pitchFamily="18" charset="0"/>
            </a:endParaRPr>
          </a:p>
          <a:p>
            <a:pPr marL="342900" indent="-342900">
              <a:buFont typeface="Arial" pitchFamily="34" charset="0"/>
              <a:buChar char="•"/>
            </a:pPr>
            <a:r>
              <a:rPr lang="en-IN" sz="2200" dirty="0" smtClean="0">
                <a:latin typeface="Times New Roman" pitchFamily="18" charset="0"/>
                <a:cs typeface="Times New Roman" pitchFamily="18" charset="0"/>
              </a:rPr>
              <a:t>Total </a:t>
            </a:r>
            <a:r>
              <a:rPr lang="en-IN" sz="2200" b="1" dirty="0">
                <a:latin typeface="Times New Roman" pitchFamily="18" charset="0"/>
                <a:cs typeface="Times New Roman" pitchFamily="18" charset="0"/>
              </a:rPr>
              <a:t>number</a:t>
            </a:r>
            <a:r>
              <a:rPr lang="en-IN" sz="2200" dirty="0">
                <a:latin typeface="Times New Roman" pitchFamily="18" charset="0"/>
                <a:cs typeface="Times New Roman" pitchFamily="18" charset="0"/>
              </a:rPr>
              <a:t> of sheets and sheet number shall be mentioned in the right hand top </a:t>
            </a:r>
            <a:r>
              <a:rPr lang="en-IN" sz="2200" dirty="0" smtClean="0">
                <a:latin typeface="Times New Roman" pitchFamily="18" charset="0"/>
                <a:cs typeface="Times New Roman" pitchFamily="18" charset="0"/>
              </a:rPr>
              <a:t>corner</a:t>
            </a:r>
          </a:p>
          <a:p>
            <a:pPr marL="342900" indent="-342900">
              <a:buFont typeface="Arial" pitchFamily="34" charset="0"/>
              <a:buChar char="•"/>
            </a:pPr>
            <a:r>
              <a:rPr lang="en-IN" sz="2200" dirty="0" smtClean="0">
                <a:latin typeface="Times New Roman" pitchFamily="18" charset="0"/>
                <a:cs typeface="Times New Roman" pitchFamily="18" charset="0"/>
              </a:rPr>
              <a:t>The </a:t>
            </a:r>
            <a:r>
              <a:rPr lang="en-IN" sz="2200" dirty="0">
                <a:latin typeface="Times New Roman" pitchFamily="18" charset="0"/>
                <a:cs typeface="Times New Roman" pitchFamily="18" charset="0"/>
              </a:rPr>
              <a:t>representation sheet shall be </a:t>
            </a:r>
            <a:r>
              <a:rPr lang="en-IN" sz="2200" b="1" dirty="0">
                <a:latin typeface="Times New Roman" pitchFamily="18" charset="0"/>
                <a:cs typeface="Times New Roman" pitchFamily="18" charset="0"/>
              </a:rPr>
              <a:t>signed</a:t>
            </a:r>
            <a:r>
              <a:rPr lang="en-IN" sz="2200" dirty="0">
                <a:latin typeface="Times New Roman" pitchFamily="18" charset="0"/>
                <a:cs typeface="Times New Roman" pitchFamily="18" charset="0"/>
              </a:rPr>
              <a:t> and </a:t>
            </a:r>
            <a:r>
              <a:rPr lang="en-IN" sz="2200" b="1" dirty="0">
                <a:latin typeface="Times New Roman" pitchFamily="18" charset="0"/>
                <a:cs typeface="Times New Roman" pitchFamily="18" charset="0"/>
              </a:rPr>
              <a:t>dated</a:t>
            </a:r>
            <a:r>
              <a:rPr lang="en-IN" sz="2200" dirty="0">
                <a:latin typeface="Times New Roman" pitchFamily="18" charset="0"/>
                <a:cs typeface="Times New Roman" pitchFamily="18" charset="0"/>
              </a:rPr>
              <a:t> by the applicant/agent. </a:t>
            </a:r>
          </a:p>
          <a:p>
            <a:pPr marL="342900" indent="-342900">
              <a:buFont typeface="Arial" pitchFamily="34" charset="0"/>
              <a:buChar char="•"/>
            </a:pPr>
            <a:r>
              <a:rPr lang="en-IN" sz="2200" b="1" dirty="0" smtClean="0">
                <a:latin typeface="Times New Roman" pitchFamily="18" charset="0"/>
                <a:cs typeface="Times New Roman" pitchFamily="18" charset="0"/>
              </a:rPr>
              <a:t>No </a:t>
            </a:r>
            <a:r>
              <a:rPr lang="en-IN" sz="2200" b="1" dirty="0">
                <a:latin typeface="Times New Roman" pitchFamily="18" charset="0"/>
                <a:cs typeface="Times New Roman" pitchFamily="18" charset="0"/>
              </a:rPr>
              <a:t>descriptive </a:t>
            </a:r>
            <a:r>
              <a:rPr lang="en-IN" sz="2200" dirty="0">
                <a:latin typeface="Times New Roman" pitchFamily="18" charset="0"/>
                <a:cs typeface="Times New Roman" pitchFamily="18" charset="0"/>
              </a:rPr>
              <a:t>matter or matter denoting the components by reference letters/numerals shall be included. </a:t>
            </a:r>
          </a:p>
          <a:p>
            <a:pPr marL="342900" indent="-342900">
              <a:buFont typeface="Arial" pitchFamily="34" charset="0"/>
              <a:buChar char="•"/>
            </a:pPr>
            <a:r>
              <a:rPr lang="en-IN" sz="2200" b="1" dirty="0" smtClean="0">
                <a:latin typeface="Times New Roman" pitchFamily="18" charset="0"/>
                <a:cs typeface="Times New Roman" pitchFamily="18" charset="0"/>
              </a:rPr>
              <a:t>No partial/sectional </a:t>
            </a:r>
            <a:r>
              <a:rPr lang="en-IN" sz="2200" dirty="0">
                <a:latin typeface="Times New Roman" pitchFamily="18" charset="0"/>
                <a:cs typeface="Times New Roman" pitchFamily="18" charset="0"/>
              </a:rPr>
              <a:t>views shall be incorporated in the representation sheet. </a:t>
            </a:r>
          </a:p>
        </p:txBody>
      </p:sp>
    </p:spTree>
    <p:extLst>
      <p:ext uri="{BB962C8B-B14F-4D97-AF65-F5344CB8AC3E}">
        <p14:creationId xmlns:p14="http://schemas.microsoft.com/office/powerpoint/2010/main" val="9589387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4624"/>
            <a:ext cx="8928992" cy="6678751"/>
          </a:xfrm>
          <a:prstGeom prst="rect">
            <a:avLst/>
          </a:prstGeom>
        </p:spPr>
        <p:txBody>
          <a:bodyPr wrap="square">
            <a:spAutoFit/>
          </a:bodyPr>
          <a:lstStyle/>
          <a:p>
            <a:r>
              <a:rPr lang="en-IN" sz="2000" b="1" dirty="0" smtClean="0">
                <a:latin typeface="Times New Roman" pitchFamily="18" charset="0"/>
                <a:cs typeface="Times New Roman" pitchFamily="18" charset="0"/>
              </a:rPr>
              <a:t>REPRESENTATION</a:t>
            </a:r>
            <a:r>
              <a:rPr lang="en-IN" sz="2400" b="1" dirty="0">
                <a:latin typeface="Times New Roman" pitchFamily="18" charset="0"/>
                <a:cs typeface="Times New Roman" pitchFamily="18" charset="0"/>
              </a:rPr>
              <a:t>….</a:t>
            </a:r>
            <a:r>
              <a:rPr lang="en-IN" sz="2400" b="1" dirty="0" err="1" smtClean="0">
                <a:latin typeface="Times New Roman" pitchFamily="18" charset="0"/>
                <a:cs typeface="Times New Roman" pitchFamily="18" charset="0"/>
              </a:rPr>
              <a:t>contd</a:t>
            </a:r>
            <a:endParaRPr lang="en-IN" sz="2400" b="1" dirty="0" smtClean="0">
              <a:latin typeface="Times New Roman" pitchFamily="18" charset="0"/>
              <a:cs typeface="Times New Roman" pitchFamily="18" charset="0"/>
            </a:endParaRPr>
          </a:p>
          <a:p>
            <a:endParaRPr lang="en-IN" sz="2400" b="1" dirty="0">
              <a:latin typeface="Times New Roman" pitchFamily="18" charset="0"/>
              <a:cs typeface="Times New Roman" pitchFamily="18" charset="0"/>
            </a:endParaRPr>
          </a:p>
          <a:p>
            <a:pPr marL="342900" indent="-342900">
              <a:buFont typeface="Arial" pitchFamily="34" charset="0"/>
              <a:buChar char="•"/>
            </a:pPr>
            <a:r>
              <a:rPr lang="en-IN" sz="2200" dirty="0" smtClean="0">
                <a:latin typeface="Times New Roman" pitchFamily="18" charset="0"/>
                <a:cs typeface="Times New Roman" pitchFamily="18" charset="0"/>
              </a:rPr>
              <a:t>Dimensions </a:t>
            </a:r>
            <a:r>
              <a:rPr lang="en-IN" sz="2200" dirty="0">
                <a:latin typeface="Times New Roman" pitchFamily="18" charset="0"/>
                <a:cs typeface="Times New Roman" pitchFamily="18" charset="0"/>
              </a:rPr>
              <a:t>or </a:t>
            </a:r>
            <a:r>
              <a:rPr lang="en-IN" sz="2200" b="1" dirty="0">
                <a:latin typeface="Times New Roman" pitchFamily="18" charset="0"/>
                <a:cs typeface="Times New Roman" pitchFamily="18" charset="0"/>
              </a:rPr>
              <a:t>engineering</a:t>
            </a:r>
            <a:r>
              <a:rPr lang="en-IN" sz="2200" dirty="0">
                <a:latin typeface="Times New Roman" pitchFamily="18" charset="0"/>
                <a:cs typeface="Times New Roman" pitchFamily="18" charset="0"/>
              </a:rPr>
              <a:t> symbols etc. shall not be used in the representation sheet. </a:t>
            </a:r>
            <a:endParaRPr lang="en-IN" sz="2200" dirty="0" smtClean="0">
              <a:latin typeface="Times New Roman" pitchFamily="18" charset="0"/>
              <a:cs typeface="Times New Roman" pitchFamily="18" charset="0"/>
            </a:endParaRPr>
          </a:p>
          <a:p>
            <a:pPr marL="342900" indent="-342900">
              <a:buFont typeface="Arial" pitchFamily="34" charset="0"/>
              <a:buChar char="•"/>
            </a:pPr>
            <a:endParaRPr lang="en-IN" sz="1200" dirty="0">
              <a:latin typeface="Times New Roman" pitchFamily="18" charset="0"/>
              <a:cs typeface="Times New Roman" pitchFamily="18" charset="0"/>
            </a:endParaRPr>
          </a:p>
          <a:p>
            <a:pPr marL="285750" indent="-285750">
              <a:buFont typeface="Arial" pitchFamily="34" charset="0"/>
              <a:buChar char="•"/>
            </a:pPr>
            <a:r>
              <a:rPr lang="en-IN" sz="2200" b="1" dirty="0" smtClean="0">
                <a:latin typeface="Times New Roman" pitchFamily="18" charset="0"/>
                <a:cs typeface="Times New Roman" pitchFamily="18" charset="0"/>
              </a:rPr>
              <a:t>Trade </a:t>
            </a:r>
            <a:r>
              <a:rPr lang="en-IN" sz="2200" b="1" dirty="0">
                <a:latin typeface="Times New Roman" pitchFamily="18" charset="0"/>
                <a:cs typeface="Times New Roman" pitchFamily="18" charset="0"/>
              </a:rPr>
              <a:t>Marks, words, letters or numerals </a:t>
            </a:r>
            <a:r>
              <a:rPr lang="en-IN" sz="2200" dirty="0" smtClean="0">
                <a:latin typeface="Times New Roman" pitchFamily="18" charset="0"/>
                <a:cs typeface="Times New Roman" pitchFamily="18" charset="0"/>
              </a:rPr>
              <a:t>should be disclaimed</a:t>
            </a:r>
            <a:endParaRPr lang="en-IN" sz="2200" dirty="0">
              <a:latin typeface="Times New Roman" pitchFamily="18" charset="0"/>
              <a:cs typeface="Times New Roman" pitchFamily="18" charset="0"/>
            </a:endParaRPr>
          </a:p>
          <a:p>
            <a:pPr marL="285750" indent="-285750">
              <a:buFont typeface="Arial" pitchFamily="34" charset="0"/>
              <a:buChar char="•"/>
            </a:pPr>
            <a:endParaRPr lang="en-IN" sz="1400" dirty="0" smtClean="0">
              <a:latin typeface="Times New Roman" pitchFamily="18" charset="0"/>
              <a:cs typeface="Times New Roman" pitchFamily="18" charset="0"/>
            </a:endParaRPr>
          </a:p>
          <a:p>
            <a:pPr marL="285750" indent="-285750">
              <a:buFont typeface="Arial" pitchFamily="34" charset="0"/>
              <a:buChar char="•"/>
            </a:pPr>
            <a:r>
              <a:rPr lang="en-IN" sz="2200" dirty="0" smtClean="0">
                <a:latin typeface="Times New Roman" pitchFamily="18" charset="0"/>
                <a:cs typeface="Times New Roman" pitchFamily="18" charset="0"/>
              </a:rPr>
              <a:t>No </a:t>
            </a:r>
            <a:r>
              <a:rPr lang="en-IN" sz="2200" b="1" dirty="0">
                <a:latin typeface="Times New Roman" pitchFamily="18" charset="0"/>
                <a:cs typeface="Times New Roman" pitchFamily="18" charset="0"/>
              </a:rPr>
              <a:t>extraneous</a:t>
            </a:r>
            <a:r>
              <a:rPr lang="en-IN" sz="2200" dirty="0">
                <a:latin typeface="Times New Roman" pitchFamily="18" charset="0"/>
                <a:cs typeface="Times New Roman" pitchFamily="18" charset="0"/>
              </a:rPr>
              <a:t> matter or </a:t>
            </a:r>
            <a:r>
              <a:rPr lang="en-IN" sz="2200" b="1" dirty="0">
                <a:latin typeface="Times New Roman" pitchFamily="18" charset="0"/>
                <a:cs typeface="Times New Roman" pitchFamily="18" charset="0"/>
              </a:rPr>
              <a:t>background</a:t>
            </a:r>
            <a:r>
              <a:rPr lang="en-IN" sz="2200" dirty="0">
                <a:latin typeface="Times New Roman" pitchFamily="18" charset="0"/>
                <a:cs typeface="Times New Roman" pitchFamily="18" charset="0"/>
              </a:rPr>
              <a:t> shall appear in the representation sheet. </a:t>
            </a:r>
            <a:endParaRPr lang="en-IN" sz="2200" dirty="0" smtClean="0">
              <a:latin typeface="Times New Roman" pitchFamily="18" charset="0"/>
              <a:cs typeface="Times New Roman" pitchFamily="18" charset="0"/>
            </a:endParaRPr>
          </a:p>
          <a:p>
            <a:pPr marL="285750" indent="-285750">
              <a:buFont typeface="Arial" pitchFamily="34" charset="0"/>
              <a:buChar char="•"/>
            </a:pPr>
            <a:endParaRPr lang="en-IN" sz="1200" dirty="0">
              <a:latin typeface="Times New Roman" pitchFamily="18" charset="0"/>
              <a:cs typeface="Times New Roman" pitchFamily="18" charset="0"/>
            </a:endParaRPr>
          </a:p>
          <a:p>
            <a:pPr marL="285750" indent="-285750">
              <a:buFont typeface="Arial" pitchFamily="34" charset="0"/>
              <a:buChar char="•"/>
            </a:pPr>
            <a:r>
              <a:rPr lang="en-IN" sz="2200" dirty="0" smtClean="0">
                <a:latin typeface="Times New Roman" pitchFamily="18" charset="0"/>
                <a:cs typeface="Times New Roman" pitchFamily="18" charset="0"/>
              </a:rPr>
              <a:t>A </a:t>
            </a:r>
            <a:r>
              <a:rPr lang="en-IN" sz="2200" dirty="0">
                <a:latin typeface="Times New Roman" pitchFamily="18" charset="0"/>
                <a:cs typeface="Times New Roman" pitchFamily="18" charset="0"/>
              </a:rPr>
              <a:t>background is considered </a:t>
            </a:r>
            <a:r>
              <a:rPr lang="en-IN" sz="2200" b="1" dirty="0">
                <a:latin typeface="Times New Roman" pitchFamily="18" charset="0"/>
                <a:cs typeface="Times New Roman" pitchFamily="18" charset="0"/>
              </a:rPr>
              <a:t>neutral</a:t>
            </a:r>
            <a:r>
              <a:rPr lang="en-IN" sz="2200" dirty="0">
                <a:latin typeface="Times New Roman" pitchFamily="18" charset="0"/>
                <a:cs typeface="Times New Roman" pitchFamily="18" charset="0"/>
              </a:rPr>
              <a:t> as long as the design is clearly </a:t>
            </a:r>
            <a:r>
              <a:rPr lang="en-IN" sz="2200" dirty="0" smtClean="0">
                <a:latin typeface="Times New Roman" pitchFamily="18" charset="0"/>
                <a:cs typeface="Times New Roman" pitchFamily="18" charset="0"/>
              </a:rPr>
              <a:t>visible in it</a:t>
            </a:r>
            <a:endParaRPr lang="en-IN" sz="2200" dirty="0">
              <a:latin typeface="Times New Roman" pitchFamily="18" charset="0"/>
              <a:cs typeface="Times New Roman" pitchFamily="18" charset="0"/>
            </a:endParaRPr>
          </a:p>
          <a:p>
            <a:pPr marL="285750" indent="-285750">
              <a:buFont typeface="Arial" pitchFamily="34" charset="0"/>
              <a:buChar char="•"/>
            </a:pPr>
            <a:endParaRPr lang="en-IN" sz="1400" dirty="0">
              <a:latin typeface="Times New Roman" pitchFamily="18" charset="0"/>
              <a:cs typeface="Times New Roman" pitchFamily="18" charset="0"/>
            </a:endParaRPr>
          </a:p>
          <a:p>
            <a:pPr marL="285750" indent="-285750">
              <a:buFont typeface="Arial" pitchFamily="34" charset="0"/>
              <a:buChar char="•"/>
            </a:pPr>
            <a:r>
              <a:rPr lang="en-IN" sz="2200" dirty="0">
                <a:latin typeface="Times New Roman" pitchFamily="18" charset="0"/>
                <a:cs typeface="Times New Roman" pitchFamily="18" charset="0"/>
              </a:rPr>
              <a:t>When </a:t>
            </a:r>
            <a:r>
              <a:rPr lang="en-IN" sz="2200" b="1" dirty="0">
                <a:latin typeface="Times New Roman" pitchFamily="18" charset="0"/>
                <a:cs typeface="Times New Roman" pitchFamily="18" charset="0"/>
              </a:rPr>
              <a:t>colour combination </a:t>
            </a:r>
            <a:r>
              <a:rPr lang="en-IN" sz="2200" dirty="0">
                <a:latin typeface="Times New Roman" pitchFamily="18" charset="0"/>
                <a:cs typeface="Times New Roman" pitchFamily="18" charset="0"/>
              </a:rPr>
              <a:t>is the essence of a design as applied to an article, the same shall be clearly depicted in the representation. </a:t>
            </a:r>
            <a:endParaRPr lang="en-IN" sz="2200" dirty="0" smtClean="0">
              <a:latin typeface="Times New Roman" pitchFamily="18" charset="0"/>
              <a:cs typeface="Times New Roman" pitchFamily="18" charset="0"/>
            </a:endParaRPr>
          </a:p>
          <a:p>
            <a:pPr marL="285750" indent="-285750">
              <a:buFont typeface="Arial" pitchFamily="34" charset="0"/>
              <a:buChar char="•"/>
            </a:pPr>
            <a:endParaRPr lang="en-IN" sz="1400" dirty="0">
              <a:latin typeface="Times New Roman" pitchFamily="18" charset="0"/>
              <a:cs typeface="Times New Roman" pitchFamily="18" charset="0"/>
            </a:endParaRPr>
          </a:p>
          <a:p>
            <a:pPr marL="285750" indent="-285750">
              <a:buFont typeface="Arial" pitchFamily="34" charset="0"/>
              <a:buChar char="•"/>
            </a:pPr>
            <a:r>
              <a:rPr lang="en-IN" sz="2200" b="1" dirty="0" smtClean="0">
                <a:latin typeface="Times New Roman" pitchFamily="18" charset="0"/>
                <a:cs typeface="Times New Roman" pitchFamily="18" charset="0"/>
              </a:rPr>
              <a:t>Colouring</a:t>
            </a:r>
            <a:r>
              <a:rPr lang="en-IN" sz="2200" dirty="0" smtClean="0">
                <a:latin typeface="Times New Roman" pitchFamily="18" charset="0"/>
                <a:cs typeface="Times New Roman" pitchFamily="18" charset="0"/>
              </a:rPr>
              <a:t> </a:t>
            </a:r>
            <a:r>
              <a:rPr lang="en-IN" sz="2200" dirty="0">
                <a:latin typeface="Times New Roman" pitchFamily="18" charset="0"/>
                <a:cs typeface="Times New Roman" pitchFamily="18" charset="0"/>
              </a:rPr>
              <a:t>may be used, on a black and white drawing, to highlight only those features of the design for which protection is sought. In such cases, it shall be </a:t>
            </a:r>
            <a:r>
              <a:rPr lang="en-IN" sz="2200" b="1" dirty="0">
                <a:latin typeface="Times New Roman" pitchFamily="18" charset="0"/>
                <a:cs typeface="Times New Roman" pitchFamily="18" charset="0"/>
              </a:rPr>
              <a:t>clearly indicated in the novelty statement </a:t>
            </a:r>
            <a:r>
              <a:rPr lang="en-IN" sz="2200" dirty="0">
                <a:latin typeface="Times New Roman" pitchFamily="18" charset="0"/>
                <a:cs typeface="Times New Roman" pitchFamily="18" charset="0"/>
              </a:rPr>
              <a:t>that the claim is restricted only to the portions depicted by colouring and the colours so given are not part of the design</a:t>
            </a:r>
            <a:r>
              <a:rPr lang="en-IN" dirty="0">
                <a:latin typeface="Times New Roman" pitchFamily="18" charset="0"/>
                <a:cs typeface="Times New Roman" pitchFamily="18" charset="0"/>
              </a:rPr>
              <a:t>. </a:t>
            </a:r>
          </a:p>
        </p:txBody>
      </p:sp>
    </p:spTree>
    <p:extLst>
      <p:ext uri="{BB962C8B-B14F-4D97-AF65-F5344CB8AC3E}">
        <p14:creationId xmlns:p14="http://schemas.microsoft.com/office/powerpoint/2010/main" val="5221367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4636" y="3244334"/>
            <a:ext cx="1814728" cy="369332"/>
          </a:xfrm>
          <a:prstGeom prst="rect">
            <a:avLst/>
          </a:prstGeom>
        </p:spPr>
        <p:txBody>
          <a:bodyPr wrap="none">
            <a:spAutoFit/>
          </a:bodyPr>
          <a:lstStyle/>
          <a:p>
            <a:pPr>
              <a:spcBef>
                <a:spcPct val="50000"/>
              </a:spcBef>
            </a:pPr>
            <a:r>
              <a:rPr lang="en-US" b="1" dirty="0">
                <a:solidFill>
                  <a:schemeClr val="bg1"/>
                </a:solidFill>
                <a:sym typeface="Wingdings" pitchFamily="2" charset="2"/>
              </a:rPr>
              <a:t>Perspective View</a:t>
            </a:r>
          </a:p>
        </p:txBody>
      </p:sp>
      <p:sp>
        <p:nvSpPr>
          <p:cNvPr id="3" name="Rectangle 2"/>
          <p:cNvSpPr>
            <a:spLocks noChangeArrowheads="1"/>
          </p:cNvSpPr>
          <p:nvPr/>
        </p:nvSpPr>
        <p:spPr bwMode="auto">
          <a:xfrm>
            <a:off x="228600" y="3733800"/>
            <a:ext cx="876300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65000"/>
              </a:lnSpc>
              <a:spcBef>
                <a:spcPct val="50000"/>
              </a:spcBef>
            </a:pPr>
            <a:r>
              <a:rPr lang="en-US" sz="2200"/>
              <a:t>The novelty resides in the shape &amp; configuration of the ‘TEA POT' as illustrated.</a:t>
            </a:r>
          </a:p>
          <a:p>
            <a:pPr>
              <a:lnSpc>
                <a:spcPct val="65000"/>
              </a:lnSpc>
              <a:spcBef>
                <a:spcPct val="50000"/>
              </a:spcBef>
            </a:pPr>
            <a:r>
              <a:rPr lang="en-US" sz="2200"/>
              <a:t>No claim is made by virtue of this registration in respect of any mechanical or other action of any mechanism whatever or in respect of any mode or principle of construction of the Article.</a:t>
            </a:r>
          </a:p>
          <a:p>
            <a:pPr>
              <a:lnSpc>
                <a:spcPct val="65000"/>
              </a:lnSpc>
              <a:spcBef>
                <a:spcPct val="50000"/>
              </a:spcBef>
            </a:pPr>
            <a:r>
              <a:rPr lang="en-US" sz="2200"/>
              <a:t>No claim is made by virtue of this registration to any right to the exclusive use of the words, letters, numbers, or trade marks appearing in the representation.</a:t>
            </a:r>
          </a:p>
          <a:p>
            <a:pPr>
              <a:lnSpc>
                <a:spcPct val="65000"/>
              </a:lnSpc>
              <a:spcBef>
                <a:spcPct val="50000"/>
              </a:spcBef>
            </a:pPr>
            <a:r>
              <a:rPr lang="en-US" sz="2200"/>
              <a:t>Dated: 					Signature of the applicant/agent</a:t>
            </a:r>
          </a:p>
          <a:p>
            <a:pPr>
              <a:lnSpc>
                <a:spcPct val="65000"/>
              </a:lnSpc>
              <a:spcBef>
                <a:spcPct val="50000"/>
              </a:spcBef>
            </a:pPr>
            <a:r>
              <a:rPr lang="en-US" sz="2200"/>
              <a:t>					      (Name of the Signatory)</a:t>
            </a:r>
          </a:p>
        </p:txBody>
      </p:sp>
      <p:sp>
        <p:nvSpPr>
          <p:cNvPr id="4" name="Rectangle 3"/>
          <p:cNvSpPr>
            <a:spLocks noChangeArrowheads="1"/>
          </p:cNvSpPr>
          <p:nvPr/>
        </p:nvSpPr>
        <p:spPr bwMode="auto">
          <a:xfrm>
            <a:off x="3376613" y="2428875"/>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IN"/>
          </a:p>
        </p:txBody>
      </p:sp>
      <p:pic>
        <p:nvPicPr>
          <p:cNvPr id="5" name="Picture 4"/>
          <p:cNvPicPr>
            <a:picLocks noChangeAspect="1" noChangeArrowheads="1"/>
          </p:cNvPicPr>
          <p:nvPr/>
        </p:nvPicPr>
        <p:blipFill>
          <a:blip r:embed="rId2">
            <a:lum bright="18000" contrast="30000"/>
            <a:extLst>
              <a:ext uri="{28A0092B-C50C-407E-A947-70E740481C1C}">
                <a14:useLocalDpi xmlns:a14="http://schemas.microsoft.com/office/drawing/2010/main" val="0"/>
              </a:ext>
            </a:extLst>
          </a:blip>
          <a:srcRect/>
          <a:stretch>
            <a:fillRect/>
          </a:stretch>
        </p:blipFill>
        <p:spPr bwMode="auto">
          <a:xfrm>
            <a:off x="3048000" y="548680"/>
            <a:ext cx="2390775"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762000" y="762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buFont typeface="Wingdings" pitchFamily="2" charset="2"/>
              <a:buNone/>
            </a:pPr>
            <a:r>
              <a:rPr lang="en-US" sz="2400" b="1">
                <a:sym typeface="Wingdings" pitchFamily="2" charset="2"/>
              </a:rPr>
              <a:t>Specimen of Representation Sheet</a:t>
            </a:r>
          </a:p>
        </p:txBody>
      </p:sp>
      <p:sp>
        <p:nvSpPr>
          <p:cNvPr id="7" name="Text Box 6"/>
          <p:cNvSpPr txBox="1">
            <a:spLocks noChangeArrowheads="1"/>
          </p:cNvSpPr>
          <p:nvPr/>
        </p:nvSpPr>
        <p:spPr bwMode="auto">
          <a:xfrm>
            <a:off x="533400" y="6096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buFont typeface="Wingdings" pitchFamily="2" charset="2"/>
              <a:buNone/>
            </a:pPr>
            <a:r>
              <a:rPr lang="en-US" b="1">
                <a:sym typeface="Wingdings" pitchFamily="2" charset="2"/>
              </a:rPr>
              <a:t>Name…….</a:t>
            </a:r>
          </a:p>
        </p:txBody>
      </p:sp>
      <p:sp>
        <p:nvSpPr>
          <p:cNvPr id="8" name="Text Box 7"/>
          <p:cNvSpPr txBox="1">
            <a:spLocks noChangeArrowheads="1"/>
          </p:cNvSpPr>
          <p:nvPr/>
        </p:nvSpPr>
        <p:spPr bwMode="auto">
          <a:xfrm>
            <a:off x="5867400" y="609600"/>
            <a:ext cx="281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buFont typeface="Wingdings" pitchFamily="2" charset="2"/>
              <a:buNone/>
            </a:pPr>
            <a:r>
              <a:rPr lang="en-US" b="1">
                <a:sym typeface="Wingdings" pitchFamily="2" charset="2"/>
              </a:rPr>
              <a:t>Total sheet….</a:t>
            </a:r>
          </a:p>
          <a:p>
            <a:pPr eaLnBrk="1" hangingPunct="1">
              <a:buFont typeface="Wingdings" pitchFamily="2" charset="2"/>
              <a:buNone/>
            </a:pPr>
            <a:r>
              <a:rPr lang="en-US" b="1">
                <a:sym typeface="Wingdings" pitchFamily="2" charset="2"/>
              </a:rPr>
              <a:t>Sheet No…..</a:t>
            </a:r>
          </a:p>
        </p:txBody>
      </p:sp>
      <p:sp>
        <p:nvSpPr>
          <p:cNvPr id="9" name="Text Box 8"/>
          <p:cNvSpPr txBox="1">
            <a:spLocks noChangeArrowheads="1"/>
          </p:cNvSpPr>
          <p:nvPr/>
        </p:nvSpPr>
        <p:spPr bwMode="auto">
          <a:xfrm>
            <a:off x="3048000" y="28956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buFont typeface="Wingdings" pitchFamily="2" charset="2"/>
              <a:buNone/>
            </a:pPr>
            <a:r>
              <a:rPr lang="en-US" sz="2400" b="1" dirty="0">
                <a:sym typeface="Wingdings" pitchFamily="2" charset="2"/>
              </a:rPr>
              <a:t>Perspective View</a:t>
            </a:r>
          </a:p>
        </p:txBody>
      </p:sp>
    </p:spTree>
    <p:extLst>
      <p:ext uri="{BB962C8B-B14F-4D97-AF65-F5344CB8AC3E}">
        <p14:creationId xmlns:p14="http://schemas.microsoft.com/office/powerpoint/2010/main" val="11952319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a:xfrm>
            <a:off x="228600" y="228600"/>
            <a:ext cx="8763000" cy="6248400"/>
          </a:xfrm>
          <a:prstGeom prst="rect">
            <a:avLst/>
          </a:prstGeom>
          <a:solidFill>
            <a:srgbClr val="FFFF00"/>
          </a:solidFill>
          <a:ln w="76200" cmpd="tri">
            <a:solidFill>
              <a:schemeClr val="accent1"/>
            </a:solidFill>
            <a:miter lim="800000"/>
            <a:headEnd/>
            <a:tailEnd/>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pitchFamily="2" charset="2"/>
              <a:buNone/>
            </a:pPr>
            <a:r>
              <a:rPr lang="en-US" sz="2000" b="1" smtClean="0"/>
              <a:t>FLOW CHART OF DESIGN APPLICATION UPTO</a:t>
            </a:r>
          </a:p>
          <a:p>
            <a:pPr algn="ctr">
              <a:buFont typeface="Wingdings" pitchFamily="2" charset="2"/>
              <a:buNone/>
            </a:pPr>
            <a:r>
              <a:rPr lang="en-US" sz="2000" b="1" smtClean="0"/>
              <a:t>REGISTRATION</a:t>
            </a:r>
          </a:p>
          <a:p>
            <a:pPr>
              <a:spcBef>
                <a:spcPct val="0"/>
              </a:spcBef>
              <a:buFontTx/>
              <a:buNone/>
            </a:pPr>
            <a:endParaRPr lang="en-US" sz="1600" smtClean="0"/>
          </a:p>
        </p:txBody>
      </p:sp>
      <p:sp>
        <p:nvSpPr>
          <p:cNvPr id="3" name="Text Box 3"/>
          <p:cNvSpPr txBox="1">
            <a:spLocks noChangeArrowheads="1"/>
          </p:cNvSpPr>
          <p:nvPr/>
        </p:nvSpPr>
        <p:spPr bwMode="auto">
          <a:xfrm>
            <a:off x="685800" y="1600200"/>
            <a:ext cx="1295400" cy="381000"/>
          </a:xfrm>
          <a:prstGeom prst="rect">
            <a:avLst/>
          </a:prstGeom>
          <a:solidFill>
            <a:srgbClr val="00CCFF"/>
          </a:solidFill>
          <a:ln w="9525">
            <a:solidFill>
              <a:srgbClr val="000000"/>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n-US" sz="1000" b="1">
                <a:latin typeface="Georgia" pitchFamily="18" charset="0"/>
              </a:rPr>
              <a:t>Filing of</a:t>
            </a:r>
          </a:p>
          <a:p>
            <a:pPr algn="ctr"/>
            <a:r>
              <a:rPr lang="en-US" sz="1000" b="1">
                <a:latin typeface="Georgia" pitchFamily="18" charset="0"/>
              </a:rPr>
              <a:t>Application</a:t>
            </a:r>
            <a:endParaRPr lang="en-US" sz="1000">
              <a:latin typeface="Georgia" pitchFamily="18" charset="0"/>
            </a:endParaRPr>
          </a:p>
        </p:txBody>
      </p:sp>
      <p:sp>
        <p:nvSpPr>
          <p:cNvPr id="4" name="Line 4"/>
          <p:cNvSpPr>
            <a:spLocks noChangeShapeType="1"/>
          </p:cNvSpPr>
          <p:nvPr/>
        </p:nvSpPr>
        <p:spPr bwMode="auto">
          <a:xfrm>
            <a:off x="2070100" y="1828800"/>
            <a:ext cx="6096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5" name="Text Box 5"/>
          <p:cNvSpPr txBox="1">
            <a:spLocks noChangeArrowheads="1"/>
          </p:cNvSpPr>
          <p:nvPr/>
        </p:nvSpPr>
        <p:spPr bwMode="auto">
          <a:xfrm>
            <a:off x="2743200" y="1524000"/>
            <a:ext cx="1828800" cy="533400"/>
          </a:xfrm>
          <a:prstGeom prst="rect">
            <a:avLst/>
          </a:prstGeom>
          <a:solidFill>
            <a:srgbClr val="00CCFF"/>
          </a:solidFill>
          <a:ln w="9525">
            <a:solidFill>
              <a:srgbClr val="000000"/>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n-US" sz="1000" b="1">
                <a:latin typeface="Georgia" pitchFamily="18" charset="0"/>
              </a:rPr>
              <a:t>Numbering &amp; Dating</a:t>
            </a:r>
          </a:p>
          <a:p>
            <a:pPr algn="ctr"/>
            <a:r>
              <a:rPr lang="en-US" sz="1000" b="1">
                <a:latin typeface="Georgia" pitchFamily="18" charset="0"/>
              </a:rPr>
              <a:t>Of Application &amp;</a:t>
            </a:r>
          </a:p>
          <a:p>
            <a:pPr algn="ctr"/>
            <a:r>
              <a:rPr lang="en-US" sz="1000" b="1">
                <a:latin typeface="Georgia" pitchFamily="18" charset="0"/>
              </a:rPr>
              <a:t>Formalities check</a:t>
            </a:r>
            <a:endParaRPr lang="en-US" sz="1000">
              <a:latin typeface="Georgia" pitchFamily="18" charset="0"/>
            </a:endParaRPr>
          </a:p>
        </p:txBody>
      </p:sp>
      <p:sp>
        <p:nvSpPr>
          <p:cNvPr id="6" name="Text Box 6"/>
          <p:cNvSpPr txBox="1">
            <a:spLocks noChangeArrowheads="1"/>
          </p:cNvSpPr>
          <p:nvPr/>
        </p:nvSpPr>
        <p:spPr bwMode="auto">
          <a:xfrm>
            <a:off x="5397500" y="1422400"/>
            <a:ext cx="1484313" cy="685800"/>
          </a:xfrm>
          <a:prstGeom prst="rect">
            <a:avLst/>
          </a:prstGeom>
          <a:solidFill>
            <a:srgbClr val="00CCFF"/>
          </a:solidFill>
          <a:ln w="9525">
            <a:solidFill>
              <a:srgbClr val="000000"/>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n-US" sz="1000" b="1">
                <a:latin typeface="Georgia" pitchFamily="18" charset="0"/>
              </a:rPr>
              <a:t>Substantive</a:t>
            </a:r>
          </a:p>
          <a:p>
            <a:pPr algn="ctr"/>
            <a:r>
              <a:rPr lang="en-US" sz="1000" b="1">
                <a:latin typeface="Georgia" pitchFamily="18" charset="0"/>
              </a:rPr>
              <a:t>Examination of</a:t>
            </a:r>
          </a:p>
          <a:p>
            <a:pPr algn="ctr"/>
            <a:r>
              <a:rPr lang="en-US" sz="1000" b="1">
                <a:latin typeface="Georgia" pitchFamily="18" charset="0"/>
              </a:rPr>
              <a:t>Application along with search</a:t>
            </a:r>
          </a:p>
        </p:txBody>
      </p:sp>
      <p:sp>
        <p:nvSpPr>
          <p:cNvPr id="7" name="Text Box 7"/>
          <p:cNvSpPr txBox="1">
            <a:spLocks noChangeArrowheads="1"/>
          </p:cNvSpPr>
          <p:nvPr/>
        </p:nvSpPr>
        <p:spPr bwMode="auto">
          <a:xfrm>
            <a:off x="647700" y="2446338"/>
            <a:ext cx="1600200" cy="601662"/>
          </a:xfrm>
          <a:prstGeom prst="rect">
            <a:avLst/>
          </a:prstGeom>
          <a:solidFill>
            <a:srgbClr val="00CCFF"/>
          </a:solidFill>
          <a:ln w="9525">
            <a:solidFill>
              <a:srgbClr val="000000"/>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n-US" sz="1000" b="1">
                <a:latin typeface="Georgia" pitchFamily="18" charset="0"/>
              </a:rPr>
              <a:t>Abandoned due to default or neglect of applicant</a:t>
            </a:r>
            <a:endParaRPr lang="en-US" sz="1000">
              <a:latin typeface="Georgia" pitchFamily="18" charset="0"/>
            </a:endParaRPr>
          </a:p>
        </p:txBody>
      </p:sp>
      <p:sp>
        <p:nvSpPr>
          <p:cNvPr id="8" name="Line 8"/>
          <p:cNvSpPr>
            <a:spLocks noChangeShapeType="1"/>
          </p:cNvSpPr>
          <p:nvPr/>
        </p:nvSpPr>
        <p:spPr bwMode="auto">
          <a:xfrm flipH="1">
            <a:off x="2324100" y="2743200"/>
            <a:ext cx="485775"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9" name="Text Box 9"/>
          <p:cNvSpPr txBox="1">
            <a:spLocks noChangeArrowheads="1"/>
          </p:cNvSpPr>
          <p:nvPr/>
        </p:nvSpPr>
        <p:spPr bwMode="auto">
          <a:xfrm>
            <a:off x="2971800" y="2514600"/>
            <a:ext cx="1600200" cy="457200"/>
          </a:xfrm>
          <a:prstGeom prst="rect">
            <a:avLst/>
          </a:prstGeom>
          <a:solidFill>
            <a:srgbClr val="00CCFF"/>
          </a:solidFill>
          <a:ln w="9525">
            <a:solidFill>
              <a:srgbClr val="000000"/>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n-US" sz="1000" b="1">
                <a:latin typeface="Georgia" pitchFamily="18" charset="0"/>
              </a:rPr>
              <a:t>Noncompliance</a:t>
            </a:r>
            <a:r>
              <a:rPr lang="en-US" sz="1200" b="1">
                <a:latin typeface="Verdana" pitchFamily="34" charset="0"/>
              </a:rPr>
              <a:t> of</a:t>
            </a:r>
          </a:p>
          <a:p>
            <a:pPr algn="ctr"/>
            <a:r>
              <a:rPr lang="en-US" sz="1000" b="1">
                <a:latin typeface="Verdana" pitchFamily="34" charset="0"/>
              </a:rPr>
              <a:t>Objection(s)</a:t>
            </a:r>
            <a:endParaRPr lang="en-US" sz="1000">
              <a:latin typeface="Verdana" pitchFamily="34" charset="0"/>
            </a:endParaRPr>
          </a:p>
        </p:txBody>
      </p:sp>
      <p:sp>
        <p:nvSpPr>
          <p:cNvPr id="10" name="Line 10"/>
          <p:cNvSpPr>
            <a:spLocks noChangeShapeType="1"/>
          </p:cNvSpPr>
          <p:nvPr/>
        </p:nvSpPr>
        <p:spPr bwMode="auto">
          <a:xfrm flipH="1">
            <a:off x="4648200" y="2743200"/>
            <a:ext cx="485775"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1" name="Text Box 11"/>
          <p:cNvSpPr txBox="1">
            <a:spLocks noChangeArrowheads="1"/>
          </p:cNvSpPr>
          <p:nvPr/>
        </p:nvSpPr>
        <p:spPr bwMode="auto">
          <a:xfrm>
            <a:off x="5270500" y="2514600"/>
            <a:ext cx="1485900" cy="457200"/>
          </a:xfrm>
          <a:prstGeom prst="rect">
            <a:avLst/>
          </a:prstGeom>
          <a:solidFill>
            <a:srgbClr val="00CCFF"/>
          </a:solidFill>
          <a:ln w="9525">
            <a:solidFill>
              <a:srgbClr val="000000"/>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n-US" sz="1000" b="1">
                <a:latin typeface="Georgia" pitchFamily="18" charset="0"/>
              </a:rPr>
              <a:t>Communication of</a:t>
            </a:r>
          </a:p>
          <a:p>
            <a:pPr algn="ctr"/>
            <a:r>
              <a:rPr lang="en-US" sz="1000" b="1">
                <a:latin typeface="Georgia" pitchFamily="18" charset="0"/>
              </a:rPr>
              <a:t>Objection(s)</a:t>
            </a:r>
          </a:p>
        </p:txBody>
      </p:sp>
      <p:sp>
        <p:nvSpPr>
          <p:cNvPr id="12" name="Text Box 12"/>
          <p:cNvSpPr txBox="1">
            <a:spLocks noChangeArrowheads="1"/>
          </p:cNvSpPr>
          <p:nvPr/>
        </p:nvSpPr>
        <p:spPr bwMode="auto">
          <a:xfrm>
            <a:off x="7442200" y="2514600"/>
            <a:ext cx="1447800" cy="457200"/>
          </a:xfrm>
          <a:prstGeom prst="rect">
            <a:avLst/>
          </a:prstGeom>
          <a:solidFill>
            <a:srgbClr val="00CCFF"/>
          </a:solidFill>
          <a:ln w="9525">
            <a:solidFill>
              <a:srgbClr val="000000"/>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n-US" sz="1000" b="1">
                <a:latin typeface="Georgia" pitchFamily="18" charset="0"/>
              </a:rPr>
              <a:t>Noncompliance of</a:t>
            </a:r>
          </a:p>
          <a:p>
            <a:pPr algn="ctr"/>
            <a:r>
              <a:rPr lang="en-US" sz="1000" b="1">
                <a:latin typeface="Georgia" pitchFamily="18" charset="0"/>
              </a:rPr>
              <a:t>Objection(s)</a:t>
            </a:r>
            <a:endParaRPr lang="en-US" sz="1000">
              <a:latin typeface="Georgia" pitchFamily="18" charset="0"/>
            </a:endParaRPr>
          </a:p>
        </p:txBody>
      </p:sp>
      <p:sp>
        <p:nvSpPr>
          <p:cNvPr id="13" name="Line 13"/>
          <p:cNvSpPr>
            <a:spLocks noChangeShapeType="1"/>
          </p:cNvSpPr>
          <p:nvPr/>
        </p:nvSpPr>
        <p:spPr bwMode="auto">
          <a:xfrm>
            <a:off x="6858000" y="2743200"/>
            <a:ext cx="4572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4" name="Line 14"/>
          <p:cNvSpPr>
            <a:spLocks noChangeShapeType="1"/>
          </p:cNvSpPr>
          <p:nvPr/>
        </p:nvSpPr>
        <p:spPr bwMode="auto">
          <a:xfrm>
            <a:off x="4648200" y="1790700"/>
            <a:ext cx="6096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5" name="Line 15"/>
          <p:cNvSpPr>
            <a:spLocks noChangeShapeType="1"/>
          </p:cNvSpPr>
          <p:nvPr/>
        </p:nvSpPr>
        <p:spPr bwMode="auto">
          <a:xfrm>
            <a:off x="6019800" y="2209800"/>
            <a:ext cx="0" cy="2286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 name="Text Box 16"/>
          <p:cNvSpPr txBox="1">
            <a:spLocks noChangeArrowheads="1"/>
          </p:cNvSpPr>
          <p:nvPr/>
        </p:nvSpPr>
        <p:spPr bwMode="auto">
          <a:xfrm>
            <a:off x="914400" y="3352800"/>
            <a:ext cx="990600" cy="419100"/>
          </a:xfrm>
          <a:prstGeom prst="rect">
            <a:avLst/>
          </a:prstGeom>
          <a:solidFill>
            <a:srgbClr val="00CCFF"/>
          </a:solidFill>
          <a:ln w="9525">
            <a:solidFill>
              <a:srgbClr val="000000"/>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n-US" sz="1000" b="1">
                <a:latin typeface="Georgia" pitchFamily="18" charset="0"/>
              </a:rPr>
              <a:t>Refusal</a:t>
            </a:r>
            <a:endParaRPr lang="en-US" sz="1000">
              <a:latin typeface="Georgia" pitchFamily="18" charset="0"/>
            </a:endParaRPr>
          </a:p>
        </p:txBody>
      </p:sp>
      <p:sp>
        <p:nvSpPr>
          <p:cNvPr id="17" name="Text Box 17"/>
          <p:cNvSpPr txBox="1">
            <a:spLocks noChangeArrowheads="1"/>
          </p:cNvSpPr>
          <p:nvPr/>
        </p:nvSpPr>
        <p:spPr bwMode="auto">
          <a:xfrm>
            <a:off x="2743200" y="3360738"/>
            <a:ext cx="1828800" cy="457200"/>
          </a:xfrm>
          <a:prstGeom prst="rect">
            <a:avLst/>
          </a:prstGeom>
          <a:solidFill>
            <a:srgbClr val="00CCFF"/>
          </a:solidFill>
          <a:ln w="9525">
            <a:solidFill>
              <a:srgbClr val="000000"/>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n-US" sz="1000" b="1">
                <a:latin typeface="Georgia" pitchFamily="18" charset="0"/>
              </a:rPr>
              <a:t>Hearing if Objection(s)</a:t>
            </a:r>
          </a:p>
          <a:p>
            <a:pPr algn="ctr"/>
            <a:r>
              <a:rPr lang="en-US" sz="1000" b="1">
                <a:latin typeface="Georgia" pitchFamily="18" charset="0"/>
              </a:rPr>
              <a:t>Is contested</a:t>
            </a:r>
            <a:endParaRPr lang="en-US" sz="1000">
              <a:latin typeface="Georgia" pitchFamily="18" charset="0"/>
            </a:endParaRPr>
          </a:p>
        </p:txBody>
      </p:sp>
      <p:sp>
        <p:nvSpPr>
          <p:cNvPr id="18" name="Text Box 18"/>
          <p:cNvSpPr txBox="1">
            <a:spLocks noChangeArrowheads="1"/>
          </p:cNvSpPr>
          <p:nvPr/>
        </p:nvSpPr>
        <p:spPr bwMode="auto">
          <a:xfrm>
            <a:off x="5143500" y="3360738"/>
            <a:ext cx="1714500" cy="457200"/>
          </a:xfrm>
          <a:prstGeom prst="rect">
            <a:avLst/>
          </a:prstGeom>
          <a:solidFill>
            <a:srgbClr val="00CCFF"/>
          </a:solidFill>
          <a:ln w="9525">
            <a:solidFill>
              <a:srgbClr val="000000"/>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n-US" sz="1000" b="1">
                <a:latin typeface="Georgia" pitchFamily="18" charset="0"/>
              </a:rPr>
              <a:t>Compliance of</a:t>
            </a:r>
          </a:p>
          <a:p>
            <a:pPr algn="ctr"/>
            <a:r>
              <a:rPr lang="en-US" sz="1000" b="1">
                <a:latin typeface="Georgia" pitchFamily="18" charset="0"/>
              </a:rPr>
              <a:t>Objection(s)</a:t>
            </a:r>
          </a:p>
        </p:txBody>
      </p:sp>
      <p:sp>
        <p:nvSpPr>
          <p:cNvPr id="19" name="Text Box 19"/>
          <p:cNvSpPr txBox="1">
            <a:spLocks noChangeArrowheads="1"/>
          </p:cNvSpPr>
          <p:nvPr/>
        </p:nvSpPr>
        <p:spPr bwMode="auto">
          <a:xfrm>
            <a:off x="7467600" y="3429000"/>
            <a:ext cx="1371600" cy="339725"/>
          </a:xfrm>
          <a:prstGeom prst="rect">
            <a:avLst/>
          </a:prstGeom>
          <a:solidFill>
            <a:srgbClr val="00CCFF"/>
          </a:solidFill>
          <a:ln w="9525">
            <a:solidFill>
              <a:srgbClr val="000000"/>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n-US" sz="1000" b="1">
                <a:latin typeface="Georgia" pitchFamily="18" charset="0"/>
              </a:rPr>
              <a:t>Re-Examination</a:t>
            </a:r>
            <a:endParaRPr lang="en-US" sz="1000">
              <a:latin typeface="Georgia" pitchFamily="18" charset="0"/>
            </a:endParaRPr>
          </a:p>
        </p:txBody>
      </p:sp>
      <p:sp>
        <p:nvSpPr>
          <p:cNvPr id="20" name="Text Box 20"/>
          <p:cNvSpPr txBox="1">
            <a:spLocks noChangeArrowheads="1"/>
          </p:cNvSpPr>
          <p:nvPr/>
        </p:nvSpPr>
        <p:spPr bwMode="auto">
          <a:xfrm>
            <a:off x="685800" y="4267200"/>
            <a:ext cx="1485900" cy="457200"/>
          </a:xfrm>
          <a:prstGeom prst="rect">
            <a:avLst/>
          </a:prstGeom>
          <a:solidFill>
            <a:srgbClr val="00CCFF"/>
          </a:solidFill>
          <a:ln w="9525">
            <a:solidFill>
              <a:srgbClr val="000000"/>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n-US" sz="1000" b="1">
                <a:latin typeface="Georgia" pitchFamily="18" charset="0"/>
              </a:rPr>
              <a:t>Appeal to</a:t>
            </a:r>
          </a:p>
          <a:p>
            <a:pPr algn="ctr"/>
            <a:r>
              <a:rPr lang="en-US" sz="1000" b="1">
                <a:latin typeface="Georgia" pitchFamily="18" charset="0"/>
              </a:rPr>
              <a:t>High Court</a:t>
            </a:r>
            <a:endParaRPr lang="en-US" sz="1000">
              <a:latin typeface="Georgia" pitchFamily="18" charset="0"/>
            </a:endParaRPr>
          </a:p>
        </p:txBody>
      </p:sp>
      <p:sp>
        <p:nvSpPr>
          <p:cNvPr id="21" name="Text Box 21"/>
          <p:cNvSpPr txBox="1">
            <a:spLocks noChangeArrowheads="1"/>
          </p:cNvSpPr>
          <p:nvPr/>
        </p:nvSpPr>
        <p:spPr bwMode="auto">
          <a:xfrm>
            <a:off x="2590800" y="4267200"/>
            <a:ext cx="2286000" cy="457200"/>
          </a:xfrm>
          <a:prstGeom prst="rect">
            <a:avLst/>
          </a:prstGeom>
          <a:solidFill>
            <a:srgbClr val="00CCFF"/>
          </a:solidFill>
          <a:ln w="9525">
            <a:solidFill>
              <a:srgbClr val="000000"/>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n-US" sz="1000" b="1">
                <a:latin typeface="Verdana" pitchFamily="34" charset="0"/>
              </a:rPr>
              <a:t>Waiving/Removal</a:t>
            </a:r>
          </a:p>
          <a:p>
            <a:pPr algn="ctr"/>
            <a:r>
              <a:rPr lang="en-US" sz="1000" b="1">
                <a:latin typeface="Verdana" pitchFamily="34" charset="0"/>
              </a:rPr>
              <a:t>Of objection's)</a:t>
            </a:r>
            <a:endParaRPr lang="en-US" sz="1000">
              <a:latin typeface="Verdana" pitchFamily="34" charset="0"/>
            </a:endParaRPr>
          </a:p>
        </p:txBody>
      </p:sp>
      <p:sp>
        <p:nvSpPr>
          <p:cNvPr id="22" name="Text Box 22"/>
          <p:cNvSpPr txBox="1">
            <a:spLocks noChangeArrowheads="1"/>
          </p:cNvSpPr>
          <p:nvPr/>
        </p:nvSpPr>
        <p:spPr bwMode="auto">
          <a:xfrm>
            <a:off x="5410200" y="4305300"/>
            <a:ext cx="1257300" cy="342900"/>
          </a:xfrm>
          <a:prstGeom prst="rect">
            <a:avLst/>
          </a:prstGeom>
          <a:solidFill>
            <a:srgbClr val="00CCFF"/>
          </a:solidFill>
          <a:ln w="9525">
            <a:solidFill>
              <a:srgbClr val="000000"/>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n-US" sz="1000" b="1">
                <a:latin typeface="Georgia" pitchFamily="18" charset="0"/>
              </a:rPr>
              <a:t>Acceptance</a:t>
            </a:r>
            <a:endParaRPr lang="en-US" sz="1000">
              <a:latin typeface="Georgia" pitchFamily="18" charset="0"/>
            </a:endParaRPr>
          </a:p>
        </p:txBody>
      </p:sp>
      <p:sp>
        <p:nvSpPr>
          <p:cNvPr id="23" name="Text Box 23"/>
          <p:cNvSpPr txBox="1">
            <a:spLocks noChangeArrowheads="1"/>
          </p:cNvSpPr>
          <p:nvPr/>
        </p:nvSpPr>
        <p:spPr bwMode="auto">
          <a:xfrm>
            <a:off x="609600" y="5105400"/>
            <a:ext cx="1600200" cy="457200"/>
          </a:xfrm>
          <a:prstGeom prst="rect">
            <a:avLst/>
          </a:prstGeom>
          <a:solidFill>
            <a:srgbClr val="00CCFF"/>
          </a:solidFill>
          <a:ln w="9525">
            <a:solidFill>
              <a:srgbClr val="000000"/>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n-US" sz="1000" b="1">
                <a:latin typeface="Georgia" pitchFamily="18" charset="0"/>
              </a:rPr>
              <a:t>In case of allowances</a:t>
            </a:r>
          </a:p>
          <a:p>
            <a:pPr algn="ctr"/>
            <a:r>
              <a:rPr lang="en-US" sz="1000" b="1">
                <a:latin typeface="Georgia" pitchFamily="18" charset="0"/>
              </a:rPr>
              <a:t>Of Appeal</a:t>
            </a:r>
            <a:endParaRPr lang="en-US" sz="1000">
              <a:latin typeface="Georgia" pitchFamily="18" charset="0"/>
            </a:endParaRPr>
          </a:p>
        </p:txBody>
      </p:sp>
      <p:sp>
        <p:nvSpPr>
          <p:cNvPr id="24" name="Text Box 24"/>
          <p:cNvSpPr txBox="1">
            <a:spLocks noChangeArrowheads="1"/>
          </p:cNvSpPr>
          <p:nvPr/>
        </p:nvSpPr>
        <p:spPr bwMode="auto">
          <a:xfrm>
            <a:off x="3568700" y="5753100"/>
            <a:ext cx="2286000" cy="457200"/>
          </a:xfrm>
          <a:prstGeom prst="rect">
            <a:avLst/>
          </a:prstGeom>
          <a:solidFill>
            <a:srgbClr val="00CCFF"/>
          </a:solidFill>
          <a:ln w="9525">
            <a:solidFill>
              <a:srgbClr val="000000"/>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n-US" sz="1000" b="1">
                <a:latin typeface="Georgia" pitchFamily="18" charset="0"/>
              </a:rPr>
              <a:t>Publication in the</a:t>
            </a:r>
          </a:p>
          <a:p>
            <a:pPr algn="ctr"/>
            <a:r>
              <a:rPr lang="en-US" sz="1000" b="1">
                <a:latin typeface="Georgia" pitchFamily="18" charset="0"/>
              </a:rPr>
              <a:t>Official Journal</a:t>
            </a:r>
            <a:endParaRPr lang="en-US" sz="1000">
              <a:latin typeface="Georgia" pitchFamily="18" charset="0"/>
            </a:endParaRPr>
          </a:p>
        </p:txBody>
      </p:sp>
      <p:sp>
        <p:nvSpPr>
          <p:cNvPr id="25" name="Text Box 25"/>
          <p:cNvSpPr txBox="1">
            <a:spLocks noChangeArrowheads="1"/>
          </p:cNvSpPr>
          <p:nvPr/>
        </p:nvSpPr>
        <p:spPr bwMode="auto">
          <a:xfrm>
            <a:off x="6527800" y="5740400"/>
            <a:ext cx="2286000" cy="457200"/>
          </a:xfrm>
          <a:prstGeom prst="rect">
            <a:avLst/>
          </a:prstGeom>
          <a:solidFill>
            <a:srgbClr val="00CCFF"/>
          </a:solidFill>
          <a:ln w="9525">
            <a:solidFill>
              <a:srgbClr val="000000"/>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n-US" sz="1000" b="1">
                <a:latin typeface="Georgia" pitchFamily="18" charset="0"/>
              </a:rPr>
              <a:t>Issue of</a:t>
            </a:r>
          </a:p>
          <a:p>
            <a:pPr algn="ctr"/>
            <a:r>
              <a:rPr lang="en-US" sz="1000" b="1">
                <a:latin typeface="Georgia" pitchFamily="18" charset="0"/>
              </a:rPr>
              <a:t>Certificate of Registration</a:t>
            </a:r>
            <a:endParaRPr lang="en-US" sz="1000">
              <a:latin typeface="Georgia" pitchFamily="18" charset="0"/>
            </a:endParaRPr>
          </a:p>
        </p:txBody>
      </p:sp>
      <p:sp>
        <p:nvSpPr>
          <p:cNvPr id="26" name="Line 26"/>
          <p:cNvSpPr>
            <a:spLocks noChangeShapeType="1"/>
          </p:cNvSpPr>
          <p:nvPr/>
        </p:nvSpPr>
        <p:spPr bwMode="auto">
          <a:xfrm>
            <a:off x="6019800" y="3048000"/>
            <a:ext cx="0" cy="2286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7" name="Line 27"/>
          <p:cNvSpPr>
            <a:spLocks noChangeShapeType="1"/>
          </p:cNvSpPr>
          <p:nvPr/>
        </p:nvSpPr>
        <p:spPr bwMode="auto">
          <a:xfrm>
            <a:off x="6019800" y="3911600"/>
            <a:ext cx="0" cy="3048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8" name="Line 28"/>
          <p:cNvSpPr>
            <a:spLocks noChangeShapeType="1"/>
          </p:cNvSpPr>
          <p:nvPr/>
        </p:nvSpPr>
        <p:spPr bwMode="auto">
          <a:xfrm>
            <a:off x="8153400" y="3048000"/>
            <a:ext cx="0" cy="3048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9" name="Line 29"/>
          <p:cNvSpPr>
            <a:spLocks noChangeShapeType="1"/>
          </p:cNvSpPr>
          <p:nvPr/>
        </p:nvSpPr>
        <p:spPr bwMode="auto">
          <a:xfrm>
            <a:off x="3683000" y="3898900"/>
            <a:ext cx="0" cy="3048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30" name="Line 30"/>
          <p:cNvSpPr>
            <a:spLocks noChangeShapeType="1"/>
          </p:cNvSpPr>
          <p:nvPr/>
        </p:nvSpPr>
        <p:spPr bwMode="auto">
          <a:xfrm>
            <a:off x="1435100" y="3873500"/>
            <a:ext cx="0" cy="3048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31" name="Line 31"/>
          <p:cNvSpPr>
            <a:spLocks noChangeShapeType="1"/>
          </p:cNvSpPr>
          <p:nvPr/>
        </p:nvSpPr>
        <p:spPr bwMode="auto">
          <a:xfrm>
            <a:off x="3733800" y="3048000"/>
            <a:ext cx="0" cy="2286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32" name="Line 32"/>
          <p:cNvSpPr>
            <a:spLocks noChangeShapeType="1"/>
          </p:cNvSpPr>
          <p:nvPr/>
        </p:nvSpPr>
        <p:spPr bwMode="auto">
          <a:xfrm flipH="1">
            <a:off x="2082800" y="3581400"/>
            <a:ext cx="485775"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33" name="Line 33"/>
          <p:cNvSpPr>
            <a:spLocks noChangeShapeType="1"/>
          </p:cNvSpPr>
          <p:nvPr/>
        </p:nvSpPr>
        <p:spPr bwMode="auto">
          <a:xfrm flipH="1">
            <a:off x="6918325" y="3594100"/>
            <a:ext cx="485775"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34" name="Line 34"/>
          <p:cNvSpPr>
            <a:spLocks noChangeShapeType="1"/>
          </p:cNvSpPr>
          <p:nvPr/>
        </p:nvSpPr>
        <p:spPr bwMode="auto">
          <a:xfrm>
            <a:off x="4927600" y="4495800"/>
            <a:ext cx="4572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35" name="Line 35"/>
          <p:cNvSpPr>
            <a:spLocks noChangeShapeType="1"/>
          </p:cNvSpPr>
          <p:nvPr/>
        </p:nvSpPr>
        <p:spPr bwMode="auto">
          <a:xfrm>
            <a:off x="1435100" y="4775200"/>
            <a:ext cx="0" cy="3048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36" name="Line 36"/>
          <p:cNvSpPr>
            <a:spLocks noChangeShapeType="1"/>
          </p:cNvSpPr>
          <p:nvPr/>
        </p:nvSpPr>
        <p:spPr bwMode="auto">
          <a:xfrm>
            <a:off x="2286000" y="5334000"/>
            <a:ext cx="33528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7" name="Line 37"/>
          <p:cNvSpPr>
            <a:spLocks noChangeShapeType="1"/>
          </p:cNvSpPr>
          <p:nvPr/>
        </p:nvSpPr>
        <p:spPr bwMode="auto">
          <a:xfrm flipV="1">
            <a:off x="5626100" y="4724400"/>
            <a:ext cx="12700" cy="6096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38" name="Line 38"/>
          <p:cNvSpPr>
            <a:spLocks noChangeShapeType="1"/>
          </p:cNvSpPr>
          <p:nvPr/>
        </p:nvSpPr>
        <p:spPr bwMode="auto">
          <a:xfrm flipH="1">
            <a:off x="5651500" y="4724400"/>
            <a:ext cx="457200" cy="9144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39" name="Line 39"/>
          <p:cNvSpPr>
            <a:spLocks noChangeShapeType="1"/>
          </p:cNvSpPr>
          <p:nvPr/>
        </p:nvSpPr>
        <p:spPr bwMode="auto">
          <a:xfrm>
            <a:off x="6096000" y="4724400"/>
            <a:ext cx="609600" cy="9144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Tree>
    <p:extLst>
      <p:ext uri="{BB962C8B-B14F-4D97-AF65-F5344CB8AC3E}">
        <p14:creationId xmlns:p14="http://schemas.microsoft.com/office/powerpoint/2010/main" val="15032535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81000" y="404291"/>
            <a:ext cx="8229600" cy="12588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600" b="1" dirty="0" smtClean="0">
                <a:latin typeface="Times New Roman" pitchFamily="18" charset="0"/>
                <a:cs typeface="Times New Roman" pitchFamily="18" charset="0"/>
              </a:rPr>
              <a:t>EXAMINATION PROCEDURE (Section 5)</a:t>
            </a:r>
            <a:endParaRPr lang="en-US" sz="3600" b="1" dirty="0">
              <a:latin typeface="Times New Roman" pitchFamily="18" charset="0"/>
              <a:cs typeface="Times New Roman" pitchFamily="18" charset="0"/>
            </a:endParaRPr>
          </a:p>
        </p:txBody>
      </p:sp>
      <p:sp>
        <p:nvSpPr>
          <p:cNvPr id="3" name="Rectangle 3"/>
          <p:cNvSpPr txBox="1">
            <a:spLocks noChangeArrowheads="1"/>
          </p:cNvSpPr>
          <p:nvPr/>
        </p:nvSpPr>
        <p:spPr>
          <a:xfrm>
            <a:off x="107504" y="1663179"/>
            <a:ext cx="8928992" cy="493417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Wingdings" pitchFamily="2" charset="2"/>
              <a:buNone/>
              <a:defRPr/>
            </a:pPr>
            <a:r>
              <a:rPr lang="en-GB" sz="2800" dirty="0" smtClean="0">
                <a:latin typeface="Times New Roman" pitchFamily="18" charset="0"/>
                <a:cs typeface="Times New Roman" pitchFamily="18" charset="0"/>
              </a:rPr>
              <a:t>The application for registration of a design is referred by the </a:t>
            </a:r>
            <a:r>
              <a:rPr lang="en-GB" sz="2800" b="1" dirty="0" smtClean="0">
                <a:latin typeface="Times New Roman" pitchFamily="18" charset="0"/>
                <a:cs typeface="Times New Roman" pitchFamily="18" charset="0"/>
              </a:rPr>
              <a:t>Controller</a:t>
            </a:r>
            <a:r>
              <a:rPr lang="en-GB" sz="2800" dirty="0" smtClean="0">
                <a:latin typeface="Times New Roman" pitchFamily="18" charset="0"/>
                <a:cs typeface="Times New Roman" pitchFamily="18" charset="0"/>
              </a:rPr>
              <a:t> to an </a:t>
            </a:r>
            <a:r>
              <a:rPr lang="en-GB" sz="2800" b="1" dirty="0" smtClean="0">
                <a:latin typeface="Times New Roman" pitchFamily="18" charset="0"/>
                <a:cs typeface="Times New Roman" pitchFamily="18" charset="0"/>
              </a:rPr>
              <a:t>Examiner</a:t>
            </a:r>
            <a:r>
              <a:rPr lang="en-GB" sz="2800" dirty="0" smtClean="0">
                <a:latin typeface="Times New Roman" pitchFamily="18" charset="0"/>
                <a:cs typeface="Times New Roman" pitchFamily="18" charset="0"/>
              </a:rPr>
              <a:t> for conducting examination as to: </a:t>
            </a:r>
          </a:p>
          <a:p>
            <a:pPr marL="609600" indent="-609600">
              <a:lnSpc>
                <a:spcPct val="90000"/>
              </a:lnSpc>
              <a:defRPr/>
            </a:pPr>
            <a:r>
              <a:rPr lang="en-GB" sz="2800" dirty="0" smtClean="0">
                <a:latin typeface="Times New Roman" pitchFamily="18" charset="0"/>
                <a:cs typeface="Times New Roman" pitchFamily="18" charset="0"/>
              </a:rPr>
              <a:t>Whether the application and the documents satisfy the formal requirements </a:t>
            </a:r>
          </a:p>
          <a:p>
            <a:pPr marL="0" indent="0">
              <a:lnSpc>
                <a:spcPct val="90000"/>
              </a:lnSpc>
              <a:buNone/>
              <a:defRPr/>
            </a:pPr>
            <a:endParaRPr lang="en-GB" sz="2800" dirty="0" smtClean="0">
              <a:latin typeface="Times New Roman" pitchFamily="18" charset="0"/>
              <a:cs typeface="Times New Roman" pitchFamily="18" charset="0"/>
            </a:endParaRPr>
          </a:p>
          <a:p>
            <a:pPr marL="609600" indent="-609600">
              <a:lnSpc>
                <a:spcPct val="90000"/>
              </a:lnSpc>
              <a:defRPr/>
            </a:pPr>
            <a:r>
              <a:rPr lang="en-GB" sz="2800" dirty="0" smtClean="0">
                <a:latin typeface="Times New Roman" pitchFamily="18" charset="0"/>
                <a:cs typeface="Times New Roman" pitchFamily="18" charset="0"/>
              </a:rPr>
              <a:t>Whether such design as applied is capable of being registered under the provisions of the Designs Act and Rules.</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3978863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6556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smtClean="0">
                <a:latin typeface="Times New Roman" pitchFamily="18" charset="0"/>
                <a:cs typeface="Times New Roman" pitchFamily="18" charset="0"/>
              </a:rPr>
              <a:t>Formal Examination</a:t>
            </a:r>
            <a:endParaRPr lang="en-US" sz="3600" b="1" dirty="0">
              <a:latin typeface="Times New Roman" pitchFamily="18" charset="0"/>
              <a:cs typeface="Times New Roman" pitchFamily="18" charset="0"/>
            </a:endParaRPr>
          </a:p>
        </p:txBody>
      </p:sp>
      <p:sp>
        <p:nvSpPr>
          <p:cNvPr id="3" name="Rectangle 3"/>
          <p:cNvSpPr txBox="1">
            <a:spLocks noChangeArrowheads="1"/>
          </p:cNvSpPr>
          <p:nvPr/>
        </p:nvSpPr>
        <p:spPr>
          <a:xfrm>
            <a:off x="0" y="609600"/>
            <a:ext cx="9144000" cy="6248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Wingdings" pitchFamily="2" charset="2"/>
              <a:buNone/>
              <a:defRPr/>
            </a:pPr>
            <a:endParaRPr lang="en-GB" sz="2000" dirty="0" smtClean="0">
              <a:latin typeface="Times New Roman" pitchFamily="18" charset="0"/>
              <a:cs typeface="Times New Roman" pitchFamily="18" charset="0"/>
            </a:endParaRPr>
          </a:p>
          <a:p>
            <a:pPr marL="0" indent="0">
              <a:lnSpc>
                <a:spcPct val="80000"/>
              </a:lnSpc>
              <a:buFont typeface="Wingdings" pitchFamily="2" charset="2"/>
              <a:buNone/>
              <a:defRPr/>
            </a:pPr>
            <a:r>
              <a:rPr lang="en-GB" sz="2800" b="1" dirty="0" smtClean="0">
                <a:latin typeface="Times New Roman" pitchFamily="18" charset="0"/>
                <a:cs typeface="Times New Roman" pitchFamily="18" charset="0"/>
              </a:rPr>
              <a:t>The Examiner reports on following issues:-</a:t>
            </a:r>
          </a:p>
          <a:p>
            <a:pPr marL="0" indent="0">
              <a:lnSpc>
                <a:spcPct val="80000"/>
              </a:lnSpc>
              <a:buFont typeface="Wingdings" pitchFamily="2" charset="2"/>
              <a:buNone/>
              <a:defRPr/>
            </a:pPr>
            <a:endParaRPr lang="en-GB" sz="2000" dirty="0" smtClean="0">
              <a:latin typeface="Times New Roman" pitchFamily="18" charset="0"/>
              <a:cs typeface="Times New Roman" pitchFamily="18" charset="0"/>
            </a:endParaRPr>
          </a:p>
          <a:p>
            <a:pPr>
              <a:lnSpc>
                <a:spcPct val="80000"/>
              </a:lnSpc>
              <a:defRPr/>
            </a:pPr>
            <a:r>
              <a:rPr lang="en-GB" sz="2400" dirty="0" smtClean="0">
                <a:latin typeface="Times New Roman" pitchFamily="18" charset="0"/>
                <a:cs typeface="Times New Roman" pitchFamily="18" charset="0"/>
              </a:rPr>
              <a:t>whether the application is in prescribed format;</a:t>
            </a:r>
          </a:p>
          <a:p>
            <a:pPr>
              <a:lnSpc>
                <a:spcPct val="80000"/>
              </a:lnSpc>
              <a:defRPr/>
            </a:pPr>
            <a:r>
              <a:rPr lang="en-GB" sz="2400" dirty="0" smtClean="0">
                <a:latin typeface="Times New Roman" pitchFamily="18" charset="0"/>
                <a:cs typeface="Times New Roman" pitchFamily="18" charset="0"/>
              </a:rPr>
              <a:t>whether the prescribed fee has been paid;</a:t>
            </a:r>
          </a:p>
          <a:p>
            <a:pPr>
              <a:lnSpc>
                <a:spcPct val="80000"/>
              </a:lnSpc>
              <a:defRPr/>
            </a:pPr>
            <a:r>
              <a:rPr lang="en-GB" sz="2400" dirty="0" smtClean="0">
                <a:latin typeface="Times New Roman" pitchFamily="18" charset="0"/>
                <a:cs typeface="Times New Roman" pitchFamily="18" charset="0"/>
              </a:rPr>
              <a:t>whether bibliographic data are mentioned appropriately;</a:t>
            </a:r>
          </a:p>
          <a:p>
            <a:pPr>
              <a:lnSpc>
                <a:spcPct val="80000"/>
              </a:lnSpc>
              <a:defRPr/>
            </a:pPr>
            <a:r>
              <a:rPr lang="en-GB" sz="2400" dirty="0">
                <a:latin typeface="Times New Roman" pitchFamily="18" charset="0"/>
                <a:cs typeface="Times New Roman" pitchFamily="18" charset="0"/>
              </a:rPr>
              <a:t>w</a:t>
            </a:r>
            <a:r>
              <a:rPr lang="en-GB" sz="2400" dirty="0" smtClean="0">
                <a:latin typeface="Times New Roman" pitchFamily="18" charset="0"/>
                <a:cs typeface="Times New Roman" pitchFamily="18" charset="0"/>
              </a:rPr>
              <a:t>hether priority data mentioned appropriately along with submission of priority document</a:t>
            </a:r>
          </a:p>
          <a:p>
            <a:pPr>
              <a:lnSpc>
                <a:spcPct val="80000"/>
              </a:lnSpc>
              <a:defRPr/>
            </a:pPr>
            <a:r>
              <a:rPr lang="en-GB" sz="2400" dirty="0" smtClean="0">
                <a:latin typeface="Times New Roman" pitchFamily="18" charset="0"/>
                <a:cs typeface="Times New Roman" pitchFamily="18" charset="0"/>
              </a:rPr>
              <a:t>whether assignment document, if any submitted</a:t>
            </a:r>
          </a:p>
          <a:p>
            <a:pPr>
              <a:lnSpc>
                <a:spcPct val="80000"/>
              </a:lnSpc>
              <a:defRPr/>
            </a:pPr>
            <a:r>
              <a:rPr lang="en-GB" sz="2400" dirty="0" smtClean="0">
                <a:latin typeface="Times New Roman" pitchFamily="18" charset="0"/>
                <a:cs typeface="Times New Roman" pitchFamily="18" charset="0"/>
              </a:rPr>
              <a:t>whether address for service is given</a:t>
            </a:r>
            <a:r>
              <a:rPr lang="en-GB" sz="2000" dirty="0" smtClean="0">
                <a:latin typeface="Times New Roman" pitchFamily="18" charset="0"/>
                <a:cs typeface="Times New Roman" pitchFamily="18" charset="0"/>
              </a:rPr>
              <a:t>;</a:t>
            </a:r>
          </a:p>
          <a:p>
            <a:pPr>
              <a:lnSpc>
                <a:spcPct val="80000"/>
              </a:lnSpc>
              <a:defRPr/>
            </a:pPr>
            <a:r>
              <a:rPr lang="en-GB" sz="2400" dirty="0" smtClean="0">
                <a:latin typeface="Times New Roman" pitchFamily="18" charset="0"/>
                <a:cs typeface="Times New Roman" pitchFamily="18" charset="0"/>
              </a:rPr>
              <a:t>whether declaration of proprietorship is given;</a:t>
            </a:r>
          </a:p>
          <a:p>
            <a:pPr>
              <a:lnSpc>
                <a:spcPct val="80000"/>
              </a:lnSpc>
              <a:defRPr/>
            </a:pPr>
            <a:r>
              <a:rPr lang="en-GB" sz="2400" dirty="0" smtClean="0">
                <a:latin typeface="Times New Roman" pitchFamily="18" charset="0"/>
                <a:cs typeface="Times New Roman" pitchFamily="18" charset="0"/>
              </a:rPr>
              <a:t>whether representations are in prescribed manner as prescribed under Rule 14</a:t>
            </a:r>
          </a:p>
          <a:p>
            <a:pPr>
              <a:lnSpc>
                <a:spcPct val="80000"/>
              </a:lnSpc>
              <a:defRPr/>
            </a:pPr>
            <a:r>
              <a:rPr lang="en-GB" sz="2400" dirty="0" smtClean="0">
                <a:latin typeface="Times New Roman" pitchFamily="18" charset="0"/>
                <a:cs typeface="Times New Roman" pitchFamily="18" charset="0"/>
              </a:rPr>
              <a:t>Power of authority, if applicable</a:t>
            </a:r>
          </a:p>
          <a:p>
            <a:pPr>
              <a:lnSpc>
                <a:spcPct val="80000"/>
              </a:lnSpc>
              <a:defRPr/>
            </a:pPr>
            <a:r>
              <a:rPr lang="en-GB" sz="2400" dirty="0" smtClean="0">
                <a:latin typeface="Times New Roman" pitchFamily="18" charset="0"/>
                <a:cs typeface="Times New Roman" pitchFamily="18" charset="0"/>
              </a:rPr>
              <a:t>Form-24 and corresponding documents, if applicable</a:t>
            </a:r>
          </a:p>
          <a:p>
            <a:pPr marL="0" indent="0">
              <a:lnSpc>
                <a:spcPct val="80000"/>
              </a:lnSpc>
              <a:buNone/>
              <a:defRPr/>
            </a:pPr>
            <a:endParaRPr lang="en-IN" sz="2400" dirty="0">
              <a:latin typeface="Times New Roman" pitchFamily="18" charset="0"/>
              <a:cs typeface="Times New Roman" pitchFamily="18" charset="0"/>
            </a:endParaRPr>
          </a:p>
          <a:p>
            <a:pPr marL="0" indent="0">
              <a:lnSpc>
                <a:spcPct val="80000"/>
              </a:lnSpc>
              <a:buNone/>
              <a:defRPr/>
            </a:pPr>
            <a:r>
              <a:rPr lang="en-IN" sz="2400" b="1" dirty="0" smtClean="0">
                <a:latin typeface="Times New Roman" pitchFamily="18" charset="0"/>
                <a:cs typeface="Times New Roman" pitchFamily="18" charset="0"/>
              </a:rPr>
              <a:t>Any deficiency, reported to Controller </a:t>
            </a:r>
            <a:endParaRPr lang="en-GB" sz="20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73370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81000" y="0"/>
            <a:ext cx="8229600" cy="5794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smtClean="0">
                <a:latin typeface="Times New Roman" pitchFamily="18" charset="0"/>
                <a:cs typeface="Times New Roman" pitchFamily="18" charset="0"/>
              </a:rPr>
              <a:t>Substantive Examination</a:t>
            </a:r>
            <a:endParaRPr lang="en-US" sz="3600" b="1" dirty="0">
              <a:latin typeface="Times New Roman" pitchFamily="18" charset="0"/>
              <a:cs typeface="Times New Roman" pitchFamily="18" charset="0"/>
            </a:endParaRPr>
          </a:p>
        </p:txBody>
      </p:sp>
      <p:sp>
        <p:nvSpPr>
          <p:cNvPr id="3" name="Rectangle 3"/>
          <p:cNvSpPr txBox="1">
            <a:spLocks noChangeArrowheads="1"/>
          </p:cNvSpPr>
          <p:nvPr/>
        </p:nvSpPr>
        <p:spPr>
          <a:xfrm>
            <a:off x="0" y="836712"/>
            <a:ext cx="8915400" cy="5486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60400" indent="-660400">
              <a:lnSpc>
                <a:spcPct val="90000"/>
              </a:lnSpc>
              <a:defRPr/>
            </a:pPr>
            <a:r>
              <a:rPr lang="en-US" sz="2400" dirty="0" smtClean="0">
                <a:latin typeface="Times New Roman" pitchFamily="18" charset="0"/>
                <a:cs typeface="Times New Roman" pitchFamily="18" charset="0"/>
              </a:rPr>
              <a:t>Examiner has to check whether the design is </a:t>
            </a:r>
            <a:r>
              <a:rPr lang="en-US" sz="2400" b="1" dirty="0" err="1" smtClean="0">
                <a:latin typeface="Times New Roman" pitchFamily="18" charset="0"/>
                <a:cs typeface="Times New Roman" pitchFamily="18" charset="0"/>
              </a:rPr>
              <a:t>registrable</a:t>
            </a:r>
            <a:r>
              <a:rPr lang="en-US" sz="2400" dirty="0" smtClean="0">
                <a:latin typeface="Times New Roman" pitchFamily="18" charset="0"/>
                <a:cs typeface="Times New Roman" pitchFamily="18" charset="0"/>
              </a:rPr>
              <a:t> with regard to:</a:t>
            </a:r>
          </a:p>
          <a:p>
            <a:pPr marL="0" indent="0">
              <a:lnSpc>
                <a:spcPct val="90000"/>
              </a:lnSpc>
              <a:buNone/>
              <a:defRPr/>
            </a:pPr>
            <a:r>
              <a:rPr lang="en-US" sz="24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Section 2(a)</a:t>
            </a:r>
          </a:p>
          <a:p>
            <a:pPr marL="0" indent="0">
              <a:lnSpc>
                <a:spcPct val="90000"/>
              </a:lnSpc>
              <a:buNone/>
              <a:defRP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Section 2(d)</a:t>
            </a:r>
          </a:p>
          <a:p>
            <a:pPr marL="0" indent="0">
              <a:lnSpc>
                <a:spcPct val="90000"/>
              </a:lnSpc>
              <a:buNone/>
              <a:defRP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Section 4(a)</a:t>
            </a:r>
          </a:p>
          <a:p>
            <a:pPr marL="0" indent="0">
              <a:lnSpc>
                <a:spcPct val="90000"/>
              </a:lnSpc>
              <a:buNone/>
              <a:defRP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Section 4(b)</a:t>
            </a:r>
          </a:p>
          <a:p>
            <a:pPr marL="0" indent="0">
              <a:lnSpc>
                <a:spcPct val="90000"/>
              </a:lnSpc>
              <a:buNone/>
              <a:defRP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Section 4(c)</a:t>
            </a:r>
          </a:p>
          <a:p>
            <a:pPr marL="0" indent="0">
              <a:lnSpc>
                <a:spcPct val="90000"/>
              </a:lnSpc>
              <a:buNone/>
              <a:defRP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Section 4(d)</a:t>
            </a:r>
          </a:p>
          <a:p>
            <a:pPr marL="0" indent="0">
              <a:lnSpc>
                <a:spcPct val="90000"/>
              </a:lnSpc>
              <a:buNone/>
              <a:defRP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Section 5(1)</a:t>
            </a:r>
          </a:p>
          <a:p>
            <a:pPr marL="0" indent="0">
              <a:lnSpc>
                <a:spcPct val="90000"/>
              </a:lnSpc>
              <a:buNone/>
              <a:defRPr/>
            </a:pPr>
            <a:r>
              <a:rPr lang="en-US" sz="2800" dirty="0" smtClean="0">
                <a:latin typeface="Times New Roman" pitchFamily="18" charset="0"/>
                <a:cs typeface="Times New Roman" pitchFamily="18" charset="0"/>
              </a:rPr>
              <a:t>	Section 6</a:t>
            </a:r>
          </a:p>
          <a:p>
            <a:pPr marL="0" indent="0">
              <a:lnSpc>
                <a:spcPct val="90000"/>
              </a:lnSpc>
              <a:buNone/>
              <a:defRPr/>
            </a:pPr>
            <a:r>
              <a:rPr lang="en-US" sz="2800" dirty="0" smtClean="0">
                <a:latin typeface="Times New Roman" pitchFamily="18" charset="0"/>
                <a:cs typeface="Times New Roman" pitchFamily="18" charset="0"/>
              </a:rPr>
              <a:t>	Section 16</a:t>
            </a:r>
          </a:p>
          <a:p>
            <a:pPr marL="0" indent="0">
              <a:lnSpc>
                <a:spcPct val="90000"/>
              </a:lnSpc>
              <a:buNone/>
              <a:defRPr/>
            </a:pPr>
            <a:r>
              <a:rPr lang="en-US" sz="2800" dirty="0" smtClean="0">
                <a:latin typeface="Times New Roman" pitchFamily="18" charset="0"/>
                <a:cs typeface="Times New Roman" pitchFamily="18" charset="0"/>
              </a:rPr>
              <a:t>	Section 21</a:t>
            </a:r>
          </a:p>
          <a:p>
            <a:pPr marL="0" indent="0">
              <a:lnSpc>
                <a:spcPct val="90000"/>
              </a:lnSpc>
              <a:buNone/>
              <a:defRPr/>
            </a:pPr>
            <a:r>
              <a:rPr lang="en-US" sz="2800" dirty="0" smtClean="0">
                <a:latin typeface="Times New Roman" pitchFamily="18" charset="0"/>
                <a:cs typeface="Times New Roman" pitchFamily="18" charset="0"/>
              </a:rPr>
              <a:t>	Section 46</a:t>
            </a:r>
          </a:p>
          <a:p>
            <a:pPr marL="0" indent="0">
              <a:lnSpc>
                <a:spcPct val="90000"/>
              </a:lnSpc>
              <a:buNone/>
              <a:defRPr/>
            </a:pPr>
            <a:r>
              <a:rPr lang="en-US" sz="2400" dirty="0">
                <a:latin typeface="Times New Roman" pitchFamily="18" charset="0"/>
                <a:cs typeface="Times New Roman" pitchFamily="18" charset="0"/>
              </a:rPr>
              <a:t>	</a:t>
            </a:r>
          </a:p>
          <a:p>
            <a:pPr marL="660400" indent="-660400">
              <a:lnSpc>
                <a:spcPct val="90000"/>
              </a:lnSpc>
              <a:defRPr/>
            </a:pPr>
            <a:endParaRPr lang="en-US" sz="2400" dirty="0">
              <a:latin typeface="Times New Roman" pitchFamily="18" charset="0"/>
              <a:cs typeface="Times New Roman" pitchFamily="18" charset="0"/>
            </a:endParaRPr>
          </a:p>
        </p:txBody>
      </p:sp>
      <p:sp>
        <p:nvSpPr>
          <p:cNvPr id="4" name="TextBox 3"/>
          <p:cNvSpPr txBox="1"/>
          <p:nvPr/>
        </p:nvSpPr>
        <p:spPr>
          <a:xfrm>
            <a:off x="4483911" y="1640920"/>
            <a:ext cx="3354660" cy="1938992"/>
          </a:xfrm>
          <a:prstGeom prst="rect">
            <a:avLst/>
          </a:prstGeom>
          <a:noFill/>
        </p:spPr>
        <p:txBody>
          <a:bodyPr wrap="square" rtlCol="0">
            <a:spAutoFit/>
          </a:bodyPr>
          <a:lstStyle/>
          <a:p>
            <a:r>
              <a:rPr lang="en-IN" sz="2400" dirty="0" smtClean="0">
                <a:latin typeface="Times New Roman" pitchFamily="18" charset="0"/>
                <a:cs typeface="Times New Roman" pitchFamily="18" charset="0"/>
              </a:rPr>
              <a:t>Rule 10 (Classification)</a:t>
            </a:r>
          </a:p>
          <a:p>
            <a:r>
              <a:rPr lang="en-IN" sz="2400" dirty="0" smtClean="0">
                <a:latin typeface="Times New Roman" pitchFamily="18" charset="0"/>
                <a:cs typeface="Times New Roman" pitchFamily="18" charset="0"/>
              </a:rPr>
              <a:t>Rule 12 (Novelty St.)</a:t>
            </a:r>
          </a:p>
          <a:p>
            <a:r>
              <a:rPr lang="en-IN" sz="2400" dirty="0" smtClean="0">
                <a:latin typeface="Times New Roman" pitchFamily="18" charset="0"/>
                <a:cs typeface="Times New Roman" pitchFamily="18" charset="0"/>
              </a:rPr>
              <a:t>Rule 14 (Representation)</a:t>
            </a:r>
          </a:p>
          <a:p>
            <a:r>
              <a:rPr lang="en-IN" sz="2400" dirty="0" smtClean="0">
                <a:latin typeface="Times New Roman" pitchFamily="18" charset="0"/>
                <a:cs typeface="Times New Roman" pitchFamily="18" charset="0"/>
              </a:rPr>
              <a:t>Rule 15 (Reciprocity)</a:t>
            </a:r>
          </a:p>
          <a:p>
            <a:endParaRPr lang="en-IN" sz="2400" dirty="0">
              <a:latin typeface="Times New Roman" pitchFamily="18" charset="0"/>
              <a:cs typeface="Times New Roman" pitchFamily="18" charset="0"/>
            </a:endParaRPr>
          </a:p>
        </p:txBody>
      </p:sp>
      <p:sp>
        <p:nvSpPr>
          <p:cNvPr id="5" name="TextBox 4"/>
          <p:cNvSpPr txBox="1"/>
          <p:nvPr/>
        </p:nvSpPr>
        <p:spPr>
          <a:xfrm>
            <a:off x="3486150" y="3519944"/>
            <a:ext cx="4896544" cy="1569660"/>
          </a:xfrm>
          <a:prstGeom prst="rect">
            <a:avLst/>
          </a:prstGeom>
          <a:noFill/>
        </p:spPr>
        <p:txBody>
          <a:bodyPr wrap="square" rtlCol="0">
            <a:spAutoFit/>
          </a:bodyPr>
          <a:lstStyle/>
          <a:p>
            <a:r>
              <a:rPr lang="en-US" sz="2400" dirty="0">
                <a:latin typeface="Times New Roman" pitchFamily="18" charset="0"/>
                <a:cs typeface="Times New Roman" pitchFamily="18" charset="0"/>
              </a:rPr>
              <a:t>Applicant may be asked </a:t>
            </a:r>
            <a:r>
              <a:rPr lang="en-US" sz="2400" dirty="0" smtClean="0">
                <a:latin typeface="Times New Roman" pitchFamily="18" charset="0"/>
                <a:cs typeface="Times New Roman" pitchFamily="18" charset="0"/>
              </a:rPr>
              <a:t>by Controller to </a:t>
            </a:r>
            <a:r>
              <a:rPr lang="en-US" sz="2400" dirty="0">
                <a:latin typeface="Times New Roman" pitchFamily="18" charset="0"/>
                <a:cs typeface="Times New Roman" pitchFamily="18" charset="0"/>
              </a:rPr>
              <a:t>submit </a:t>
            </a:r>
            <a:r>
              <a:rPr lang="en-US" sz="2400" dirty="0" smtClean="0">
                <a:latin typeface="Times New Roman" pitchFamily="18" charset="0"/>
                <a:cs typeface="Times New Roman" pitchFamily="18" charset="0"/>
              </a:rPr>
              <a:t>the </a:t>
            </a:r>
            <a:r>
              <a:rPr lang="en-US" sz="2400" b="1" dirty="0" smtClean="0">
                <a:latin typeface="Times New Roman" pitchFamily="18" charset="0"/>
                <a:cs typeface="Times New Roman" pitchFamily="18" charset="0"/>
              </a:rPr>
              <a:t>specimen</a:t>
            </a:r>
            <a:r>
              <a:rPr lang="en-US" sz="2400" dirty="0" smtClean="0">
                <a:latin typeface="Times New Roman" pitchFamily="18" charset="0"/>
                <a:cs typeface="Times New Roman" pitchFamily="18" charset="0"/>
              </a:rPr>
              <a:t> of the article to ascertain the exact nature of the article (Rule 13)</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6787220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52215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834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4100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 y="0"/>
            <a:ext cx="91371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844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228600"/>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Importance of  Design</a:t>
            </a:r>
            <a:endParaRPr lang="en-US" b="1" dirty="0"/>
          </a:p>
        </p:txBody>
      </p:sp>
      <p:sp>
        <p:nvSpPr>
          <p:cNvPr id="3" name="Rectangle 3"/>
          <p:cNvSpPr txBox="1">
            <a:spLocks noChangeArrowheads="1"/>
          </p:cNvSpPr>
          <p:nvPr/>
        </p:nvSpPr>
        <p:spPr>
          <a:xfrm>
            <a:off x="685800" y="980728"/>
            <a:ext cx="7924800" cy="50405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Times New Roman" pitchFamily="18" charset="0"/>
                <a:cs typeface="Times New Roman" pitchFamily="18" charset="0"/>
              </a:rPr>
              <a:t>Makes a </a:t>
            </a:r>
            <a:r>
              <a:rPr lang="en-US" dirty="0">
                <a:latin typeface="Times New Roman" pitchFamily="18" charset="0"/>
                <a:cs typeface="Times New Roman" pitchFamily="18" charset="0"/>
              </a:rPr>
              <a:t>p</a:t>
            </a:r>
            <a:r>
              <a:rPr lang="en-US" dirty="0" smtClean="0">
                <a:latin typeface="Times New Roman" pitchFamily="18" charset="0"/>
                <a:cs typeface="Times New Roman" pitchFamily="18" charset="0"/>
              </a:rPr>
              <a:t>roduct look attractive &amp; appealing to customer &amp; </a:t>
            </a:r>
            <a:r>
              <a:rPr lang="en-US" dirty="0">
                <a:latin typeface="Times New Roman" pitchFamily="18" charset="0"/>
                <a:cs typeface="Times New Roman" pitchFamily="18" charset="0"/>
              </a:rPr>
              <a:t>m</a:t>
            </a:r>
            <a:r>
              <a:rPr lang="en-US" dirty="0" smtClean="0">
                <a:latin typeface="Times New Roman" pitchFamily="18" charset="0"/>
                <a:cs typeface="Times New Roman" pitchFamily="18" charset="0"/>
              </a:rPr>
              <a:t>ay even be its </a:t>
            </a:r>
            <a:r>
              <a:rPr lang="en-US" b="1" dirty="0" smtClean="0">
                <a:latin typeface="Times New Roman" pitchFamily="18" charset="0"/>
                <a:cs typeface="Times New Roman" pitchFamily="18" charset="0"/>
              </a:rPr>
              <a:t>Unique Selling Point.</a:t>
            </a:r>
          </a:p>
          <a:p>
            <a:pPr lvl="0"/>
            <a:r>
              <a:rPr lang="en-IN" dirty="0">
                <a:latin typeface="Times New Roman" pitchFamily="18" charset="0"/>
                <a:cs typeface="Times New Roman" pitchFamily="18" charset="0"/>
              </a:rPr>
              <a:t>Protect the appearance of your products </a:t>
            </a:r>
            <a:r>
              <a:rPr lang="en-IN" b="1" dirty="0">
                <a:latin typeface="Times New Roman" pitchFamily="18" charset="0"/>
                <a:cs typeface="Times New Roman" pitchFamily="18" charset="0"/>
              </a:rPr>
              <a:t>against copying and infringement</a:t>
            </a:r>
          </a:p>
          <a:p>
            <a:r>
              <a:rPr lang="en-US" dirty="0" smtClean="0">
                <a:latin typeface="Times New Roman" pitchFamily="18" charset="0"/>
                <a:cs typeface="Times New Roman" pitchFamily="18" charset="0"/>
              </a:rPr>
              <a:t>Adds </a:t>
            </a:r>
            <a:r>
              <a:rPr lang="en-US" b="1" dirty="0" smtClean="0">
                <a:latin typeface="Times New Roman" pitchFamily="18" charset="0"/>
                <a:cs typeface="Times New Roman" pitchFamily="18" charset="0"/>
              </a:rPr>
              <a:t>value</a:t>
            </a:r>
            <a:r>
              <a:rPr lang="en-US" dirty="0" smtClean="0">
                <a:latin typeface="Times New Roman" pitchFamily="18" charset="0"/>
                <a:cs typeface="Times New Roman" pitchFamily="18" charset="0"/>
              </a:rPr>
              <a:t> to product.</a:t>
            </a:r>
          </a:p>
          <a:p>
            <a:r>
              <a:rPr lang="en-US" dirty="0" smtClean="0">
                <a:latin typeface="Times New Roman" pitchFamily="18" charset="0"/>
                <a:cs typeface="Times New Roman" pitchFamily="18" charset="0"/>
              </a:rPr>
              <a:t>Fair </a:t>
            </a:r>
            <a:r>
              <a:rPr lang="en-US" b="1" dirty="0" smtClean="0">
                <a:latin typeface="Times New Roman" pitchFamily="18" charset="0"/>
                <a:cs typeface="Times New Roman" pitchFamily="18" charset="0"/>
              </a:rPr>
              <a:t>return</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o</a:t>
            </a:r>
            <a:r>
              <a:rPr lang="en-US" dirty="0" smtClean="0">
                <a:latin typeface="Times New Roman" pitchFamily="18" charset="0"/>
                <a:cs typeface="Times New Roman" pitchFamily="18" charset="0"/>
              </a:rPr>
              <a:t>n </a:t>
            </a:r>
            <a:r>
              <a:rPr lang="en-US" dirty="0">
                <a:latin typeface="Times New Roman" pitchFamily="18" charset="0"/>
                <a:cs typeface="Times New Roman" pitchFamily="18" charset="0"/>
              </a:rPr>
              <a:t>i</a:t>
            </a:r>
            <a:r>
              <a:rPr lang="en-US" dirty="0" smtClean="0">
                <a:latin typeface="Times New Roman" pitchFamily="18" charset="0"/>
                <a:cs typeface="Times New Roman" pitchFamily="18" charset="0"/>
              </a:rPr>
              <a:t>nvestment.</a:t>
            </a:r>
          </a:p>
          <a:p>
            <a:r>
              <a:rPr lang="en-US" dirty="0" smtClean="0">
                <a:latin typeface="Times New Roman" pitchFamily="18" charset="0"/>
                <a:cs typeface="Times New Roman" pitchFamily="18" charset="0"/>
              </a:rPr>
              <a:t>Build a business </a:t>
            </a:r>
            <a:r>
              <a:rPr lang="en-US" b="1" dirty="0" smtClean="0">
                <a:latin typeface="Times New Roman" pitchFamily="18" charset="0"/>
                <a:cs typeface="Times New Roman" pitchFamily="18" charset="0"/>
              </a:rPr>
              <a:t>asset</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Fair </a:t>
            </a:r>
            <a:r>
              <a:rPr lang="en-US" b="1" dirty="0" smtClean="0">
                <a:latin typeface="Times New Roman" pitchFamily="18" charset="0"/>
                <a:cs typeface="Times New Roman" pitchFamily="18" charset="0"/>
              </a:rPr>
              <a:t>Competition</a:t>
            </a:r>
            <a:r>
              <a:rPr lang="en-US" dirty="0" smtClean="0">
                <a:latin typeface="Times New Roman" pitchFamily="18" charset="0"/>
                <a:cs typeface="Times New Roman" pitchFamily="18" charset="0"/>
              </a:rPr>
              <a:t>.</a:t>
            </a:r>
          </a:p>
          <a:p>
            <a:pPr>
              <a:buFontTx/>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46765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07504" y="411832"/>
            <a:ext cx="8928992" cy="5105400"/>
          </a:xfrm>
          <a:prstGeom prst="rect">
            <a:avLst/>
          </a:prstGeom>
        </p:spPr>
        <p:txBody>
          <a:bodyPr vert="horz" lIns="0" tIns="0" rIns="0" bIns="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r>
              <a:rPr lang="en-US" b="1" dirty="0" smtClean="0">
                <a:latin typeface="Times New Roman" pitchFamily="18" charset="0"/>
                <a:cs typeface="Times New Roman" pitchFamily="18" charset="0"/>
              </a:rPr>
              <a:t>NON-REGSTRABLE DESIGNS</a:t>
            </a:r>
          </a:p>
          <a:p>
            <a:pPr marL="0" indent="0">
              <a:lnSpc>
                <a:spcPct val="80000"/>
              </a:lnSpc>
              <a:buNone/>
            </a:pPr>
            <a:endParaRPr lang="en-US" sz="2600" b="1" dirty="0" smtClean="0">
              <a:latin typeface="Arial" pitchFamily="34" charset="0"/>
            </a:endParaRPr>
          </a:p>
          <a:p>
            <a:pPr marL="514350" indent="-514350">
              <a:lnSpc>
                <a:spcPct val="80000"/>
              </a:lnSpc>
              <a:buAutoNum type="arabicPeriod"/>
            </a:pPr>
            <a:r>
              <a:rPr lang="en-US" sz="3000" b="1" dirty="0" smtClean="0">
                <a:latin typeface="Times New Roman" pitchFamily="18" charset="0"/>
                <a:cs typeface="Times New Roman" pitchFamily="18" charset="0"/>
              </a:rPr>
              <a:t>Section 4 (d) – Scandalous / Obscene </a:t>
            </a:r>
          </a:p>
          <a:p>
            <a:pPr marL="514350" indent="-514350">
              <a:lnSpc>
                <a:spcPct val="80000"/>
              </a:lnSpc>
              <a:buAutoNum type="arabicPeriod"/>
            </a:pPr>
            <a:r>
              <a:rPr lang="en-US" sz="3000" b="1" dirty="0" smtClean="0">
                <a:latin typeface="Times New Roman" pitchFamily="18" charset="0"/>
                <a:cs typeface="Times New Roman" pitchFamily="18" charset="0"/>
              </a:rPr>
              <a:t>Section 5 (1) – Contrary to Public </a:t>
            </a:r>
            <a:r>
              <a:rPr lang="en-US" sz="3000" b="1" dirty="0">
                <a:latin typeface="Times New Roman" pitchFamily="18" charset="0"/>
                <a:cs typeface="Times New Roman" pitchFamily="18" charset="0"/>
              </a:rPr>
              <a:t>O</a:t>
            </a:r>
            <a:r>
              <a:rPr lang="en-US" sz="3000" b="1" dirty="0" smtClean="0">
                <a:latin typeface="Times New Roman" pitchFamily="18" charset="0"/>
                <a:cs typeface="Times New Roman" pitchFamily="18" charset="0"/>
              </a:rPr>
              <a:t>rder or Morality</a:t>
            </a:r>
          </a:p>
          <a:p>
            <a:pPr marL="514350" indent="-514350">
              <a:lnSpc>
                <a:spcPct val="80000"/>
              </a:lnSpc>
              <a:buAutoNum type="arabicPeriod"/>
            </a:pPr>
            <a:r>
              <a:rPr lang="en-US" sz="3000" b="1" dirty="0" smtClean="0">
                <a:latin typeface="Times New Roman" pitchFamily="18" charset="0"/>
                <a:cs typeface="Times New Roman" pitchFamily="18" charset="0"/>
              </a:rPr>
              <a:t>Section 46 – Security of India</a:t>
            </a:r>
          </a:p>
          <a:p>
            <a:pPr marL="0" indent="0">
              <a:lnSpc>
                <a:spcPct val="80000"/>
              </a:lnSpc>
              <a:buNone/>
            </a:pPr>
            <a:endParaRPr lang="en-US" sz="3000" b="1" dirty="0" smtClean="0">
              <a:latin typeface="Times New Roman" pitchFamily="18" charset="0"/>
              <a:cs typeface="Times New Roman" pitchFamily="18" charset="0"/>
            </a:endParaRPr>
          </a:p>
          <a:p>
            <a:pPr marL="0" indent="0">
              <a:lnSpc>
                <a:spcPct val="80000"/>
              </a:lnSpc>
              <a:buNone/>
            </a:pPr>
            <a:r>
              <a:rPr lang="en-US" sz="2600" b="1" dirty="0" err="1" smtClean="0">
                <a:latin typeface="Times New Roman" pitchFamily="18" charset="0"/>
                <a:cs typeface="Times New Roman" pitchFamily="18" charset="0"/>
              </a:rPr>
              <a:t>Misc</a:t>
            </a:r>
            <a:r>
              <a:rPr lang="en-US" sz="2600" b="1" dirty="0" smtClean="0">
                <a:latin typeface="Times New Roman" pitchFamily="18" charset="0"/>
                <a:cs typeface="Times New Roman" pitchFamily="18" charset="0"/>
              </a:rPr>
              <a:t>:</a:t>
            </a:r>
          </a:p>
          <a:p>
            <a:pPr marL="0" indent="0">
              <a:lnSpc>
                <a:spcPct val="80000"/>
              </a:lnSpc>
              <a:buNone/>
            </a:pPr>
            <a:endParaRPr lang="en-US" sz="2600" b="1" dirty="0" smtClean="0">
              <a:latin typeface="Times New Roman" pitchFamily="18" charset="0"/>
              <a:cs typeface="Times New Roman" pitchFamily="18" charset="0"/>
            </a:endParaRPr>
          </a:p>
          <a:p>
            <a:pPr>
              <a:lnSpc>
                <a:spcPct val="80000"/>
              </a:lnSpc>
            </a:pPr>
            <a:r>
              <a:rPr lang="en-US" sz="2600" dirty="0" smtClean="0">
                <a:latin typeface="Times New Roman" pitchFamily="18" charset="0"/>
                <a:cs typeface="Times New Roman" pitchFamily="18" charset="0"/>
              </a:rPr>
              <a:t>Logo, Symbols, Signs, TM, </a:t>
            </a:r>
          </a:p>
          <a:p>
            <a:pPr>
              <a:lnSpc>
                <a:spcPct val="80000"/>
              </a:lnSpc>
            </a:pPr>
            <a:r>
              <a:rPr lang="en-US" sz="2600" dirty="0" smtClean="0">
                <a:latin typeface="Times New Roman" pitchFamily="18" charset="0"/>
                <a:cs typeface="Times New Roman" pitchFamily="18" charset="0"/>
              </a:rPr>
              <a:t>Mere mechanical contrivance</a:t>
            </a:r>
          </a:p>
          <a:p>
            <a:pPr>
              <a:lnSpc>
                <a:spcPct val="80000"/>
              </a:lnSpc>
            </a:pPr>
            <a:r>
              <a:rPr lang="en-US" sz="2600" dirty="0" smtClean="0">
                <a:latin typeface="Times New Roman" pitchFamily="18" charset="0"/>
                <a:cs typeface="Times New Roman" pitchFamily="18" charset="0"/>
              </a:rPr>
              <a:t>Parts of articles not manufactured and sold separately </a:t>
            </a:r>
          </a:p>
          <a:p>
            <a:pPr>
              <a:lnSpc>
                <a:spcPct val="80000"/>
              </a:lnSpc>
            </a:pPr>
            <a:r>
              <a:rPr lang="en-US" sz="2600" dirty="0" smtClean="0">
                <a:latin typeface="Times New Roman" pitchFamily="18" charset="0"/>
                <a:cs typeface="Times New Roman" pitchFamily="18" charset="0"/>
              </a:rPr>
              <a:t>Mere change in size</a:t>
            </a:r>
          </a:p>
          <a:p>
            <a:pPr>
              <a:lnSpc>
                <a:spcPct val="80000"/>
              </a:lnSpc>
            </a:pPr>
            <a:r>
              <a:rPr lang="en-US" sz="2600" dirty="0" smtClean="0">
                <a:latin typeface="Times New Roman" pitchFamily="18" charset="0"/>
                <a:cs typeface="Times New Roman" pitchFamily="18" charset="0"/>
              </a:rPr>
              <a:t>Flags, emblems, signs of any country</a:t>
            </a:r>
          </a:p>
          <a:p>
            <a:pPr>
              <a:lnSpc>
                <a:spcPct val="80000"/>
              </a:lnSpc>
            </a:pPr>
            <a:r>
              <a:rPr lang="en-US" sz="2600" dirty="0" smtClean="0">
                <a:latin typeface="Times New Roman" pitchFamily="18" charset="0"/>
                <a:cs typeface="Times New Roman" pitchFamily="18" charset="0"/>
              </a:rPr>
              <a:t>Layout designs integrated circuits</a:t>
            </a:r>
          </a:p>
          <a:p>
            <a:pPr>
              <a:lnSpc>
                <a:spcPct val="80000"/>
              </a:lnSpc>
            </a:pPr>
            <a:r>
              <a:rPr lang="en-US" sz="2600" dirty="0" smtClean="0">
                <a:latin typeface="Times New Roman" pitchFamily="18" charset="0"/>
                <a:cs typeface="Times New Roman" pitchFamily="18" charset="0"/>
              </a:rPr>
              <a:t>maps, building plan, buildings, medals, interior designs</a:t>
            </a:r>
          </a:p>
          <a:p>
            <a:pPr>
              <a:lnSpc>
                <a:spcPct val="80000"/>
              </a:lnSpc>
            </a:pPr>
            <a:r>
              <a:rPr lang="en-US" sz="2600" dirty="0" smtClean="0">
                <a:latin typeface="Times New Roman" pitchFamily="18" charset="0"/>
                <a:cs typeface="Times New Roman" pitchFamily="18" charset="0"/>
              </a:rPr>
              <a:t>Sculpture, paintings, drawings </a:t>
            </a:r>
          </a:p>
        </p:txBody>
      </p:sp>
    </p:spTree>
    <p:extLst>
      <p:ext uri="{BB962C8B-B14F-4D97-AF65-F5344CB8AC3E}">
        <p14:creationId xmlns:p14="http://schemas.microsoft.com/office/powerpoint/2010/main" val="6618720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3719"/>
            <a:ext cx="8856984" cy="6678751"/>
          </a:xfrm>
          <a:prstGeom prst="rect">
            <a:avLst/>
          </a:prstGeom>
          <a:noFill/>
        </p:spPr>
        <p:txBody>
          <a:bodyPr wrap="square" rtlCol="0">
            <a:spAutoFit/>
          </a:bodyPr>
          <a:lstStyle/>
          <a:p>
            <a:r>
              <a:rPr lang="en-IN" sz="3600" b="1" dirty="0" smtClean="0">
                <a:latin typeface="Times New Roman" pitchFamily="18" charset="0"/>
                <a:cs typeface="Times New Roman" pitchFamily="18" charset="0"/>
              </a:rPr>
              <a:t>Security of India (Section 46)</a:t>
            </a:r>
          </a:p>
          <a:p>
            <a:endParaRPr lang="en-IN" sz="2800" dirty="0">
              <a:latin typeface="Times New Roman" pitchFamily="18" charset="0"/>
              <a:cs typeface="Times New Roman" pitchFamily="18" charset="0"/>
            </a:endParaRPr>
          </a:p>
          <a:p>
            <a:r>
              <a:rPr lang="en-IN" sz="2800" dirty="0">
                <a:latin typeface="Times New Roman" pitchFamily="18" charset="0"/>
                <a:cs typeface="Times New Roman" pitchFamily="18" charset="0"/>
              </a:rPr>
              <a:t>Any application for design which is </a:t>
            </a:r>
            <a:r>
              <a:rPr lang="en-IN" sz="2800" b="1" dirty="0">
                <a:latin typeface="Times New Roman" pitchFamily="18" charset="0"/>
                <a:cs typeface="Times New Roman" pitchFamily="18" charset="0"/>
              </a:rPr>
              <a:t>prejudicial</a:t>
            </a:r>
            <a:r>
              <a:rPr lang="en-IN" sz="2800" dirty="0">
                <a:latin typeface="Times New Roman" pitchFamily="18" charset="0"/>
                <a:cs typeface="Times New Roman" pitchFamily="18" charset="0"/>
              </a:rPr>
              <a:t> to the security of India is </a:t>
            </a:r>
            <a:r>
              <a:rPr lang="en-IN" sz="2800" b="1" dirty="0">
                <a:latin typeface="Times New Roman" pitchFamily="18" charset="0"/>
                <a:cs typeface="Times New Roman" pitchFamily="18" charset="0"/>
              </a:rPr>
              <a:t>not </a:t>
            </a:r>
            <a:r>
              <a:rPr lang="en-IN" sz="2800" b="1" dirty="0" err="1">
                <a:latin typeface="Times New Roman" pitchFamily="18" charset="0"/>
                <a:cs typeface="Times New Roman" pitchFamily="18" charset="0"/>
              </a:rPr>
              <a:t>registrable</a:t>
            </a:r>
            <a:r>
              <a:rPr lang="en-IN" sz="2800" b="1" dirty="0">
                <a:latin typeface="Times New Roman" pitchFamily="18" charset="0"/>
                <a:cs typeface="Times New Roman" pitchFamily="18" charset="0"/>
              </a:rPr>
              <a:t> </a:t>
            </a:r>
            <a:r>
              <a:rPr lang="en-IN" sz="2800" dirty="0">
                <a:latin typeface="Times New Roman" pitchFamily="18" charset="0"/>
                <a:cs typeface="Times New Roman" pitchFamily="18" charset="0"/>
              </a:rPr>
              <a:t>and is </a:t>
            </a:r>
            <a:r>
              <a:rPr lang="en-IN" sz="2800" b="1" dirty="0">
                <a:latin typeface="Times New Roman" pitchFamily="18" charset="0"/>
                <a:cs typeface="Times New Roman" pitchFamily="18" charset="0"/>
              </a:rPr>
              <a:t>not published</a:t>
            </a:r>
            <a:r>
              <a:rPr lang="en-IN" sz="2800" dirty="0">
                <a:latin typeface="Times New Roman" pitchFamily="18" charset="0"/>
                <a:cs typeface="Times New Roman" pitchFamily="18" charset="0"/>
              </a:rPr>
              <a:t>. </a:t>
            </a:r>
          </a:p>
          <a:p>
            <a:endParaRPr lang="en-IN" sz="2800" dirty="0" smtClean="0">
              <a:latin typeface="Times New Roman" pitchFamily="18" charset="0"/>
              <a:cs typeface="Times New Roman" pitchFamily="18" charset="0"/>
            </a:endParaRPr>
          </a:p>
          <a:p>
            <a:r>
              <a:rPr lang="en-IN" sz="2800" dirty="0" smtClean="0">
                <a:latin typeface="Times New Roman" pitchFamily="18" charset="0"/>
                <a:cs typeface="Times New Roman" pitchFamily="18" charset="0"/>
              </a:rPr>
              <a:t>Security </a:t>
            </a:r>
            <a:r>
              <a:rPr lang="en-IN" sz="2800" dirty="0">
                <a:latin typeface="Times New Roman" pitchFamily="18" charset="0"/>
                <a:cs typeface="Times New Roman" pitchFamily="18" charset="0"/>
              </a:rPr>
              <a:t>of </a:t>
            </a:r>
            <a:r>
              <a:rPr lang="en-IN" sz="2800" dirty="0" smtClean="0">
                <a:latin typeface="Times New Roman" pitchFamily="18" charset="0"/>
                <a:cs typeface="Times New Roman" pitchFamily="18" charset="0"/>
              </a:rPr>
              <a:t>India in the context relates </a:t>
            </a:r>
            <a:r>
              <a:rPr lang="en-IN" sz="2800" dirty="0">
                <a:latin typeface="Times New Roman" pitchFamily="18" charset="0"/>
                <a:cs typeface="Times New Roman" pitchFamily="18" charset="0"/>
              </a:rPr>
              <a:t>to </a:t>
            </a:r>
            <a:r>
              <a:rPr lang="en-IN" sz="2800" dirty="0" smtClean="0">
                <a:latin typeface="Times New Roman" pitchFamily="18" charset="0"/>
                <a:cs typeface="Times New Roman" pitchFamily="18" charset="0"/>
              </a:rPr>
              <a:t>any </a:t>
            </a:r>
            <a:r>
              <a:rPr lang="en-IN" sz="2800" dirty="0">
                <a:latin typeface="Times New Roman" pitchFamily="18" charset="0"/>
                <a:cs typeface="Times New Roman" pitchFamily="18" charset="0"/>
              </a:rPr>
              <a:t>article used for war or applied directly or indirectly for the purposes of military establishment or for the purposes of war or other emergency in international </a:t>
            </a:r>
            <a:r>
              <a:rPr lang="en-IN" sz="2800" dirty="0" smtClean="0">
                <a:latin typeface="Times New Roman" pitchFamily="18" charset="0"/>
                <a:cs typeface="Times New Roman" pitchFamily="18" charset="0"/>
              </a:rPr>
              <a:t>relations</a:t>
            </a:r>
            <a:endParaRPr lang="en-IN" sz="2800" dirty="0">
              <a:latin typeface="Times New Roman" pitchFamily="18" charset="0"/>
              <a:cs typeface="Times New Roman" pitchFamily="18" charset="0"/>
            </a:endParaRPr>
          </a:p>
          <a:p>
            <a:endParaRPr lang="en-IN" sz="2800" dirty="0">
              <a:latin typeface="Times New Roman" pitchFamily="18" charset="0"/>
              <a:cs typeface="Times New Roman" pitchFamily="18" charset="0"/>
            </a:endParaRPr>
          </a:p>
          <a:p>
            <a:r>
              <a:rPr lang="en-IN" sz="2800" dirty="0" smtClean="0">
                <a:latin typeface="Times New Roman" pitchFamily="18" charset="0"/>
                <a:cs typeface="Times New Roman" pitchFamily="18" charset="0"/>
              </a:rPr>
              <a:t>Examiner reports to Controller (w r t Sec. 46) who then refers the application to DRDO for direction</a:t>
            </a:r>
          </a:p>
          <a:p>
            <a:endParaRPr lang="en-IN" sz="2800" dirty="0">
              <a:latin typeface="Times New Roman" pitchFamily="18" charset="0"/>
              <a:cs typeface="Times New Roman" pitchFamily="18" charset="0"/>
            </a:endParaRPr>
          </a:p>
          <a:p>
            <a:r>
              <a:rPr lang="en-IN" sz="2800" dirty="0" smtClean="0">
                <a:latin typeface="Times New Roman" pitchFamily="18" charset="0"/>
                <a:cs typeface="Times New Roman" pitchFamily="18" charset="0"/>
              </a:rPr>
              <a:t>On </a:t>
            </a:r>
            <a:r>
              <a:rPr lang="en-IN" sz="2800" dirty="0">
                <a:latin typeface="Times New Roman" pitchFamily="18" charset="0"/>
                <a:cs typeface="Times New Roman" pitchFamily="18" charset="0"/>
              </a:rPr>
              <a:t>receipt of a view </a:t>
            </a:r>
            <a:r>
              <a:rPr lang="en-IN" sz="2800" b="1" dirty="0">
                <a:latin typeface="Times New Roman" pitchFamily="18" charset="0"/>
                <a:cs typeface="Times New Roman" pitchFamily="18" charset="0"/>
              </a:rPr>
              <a:t>favourable</a:t>
            </a:r>
            <a:r>
              <a:rPr lang="en-IN" sz="2800" dirty="0">
                <a:latin typeface="Times New Roman" pitchFamily="18" charset="0"/>
                <a:cs typeface="Times New Roman" pitchFamily="18" charset="0"/>
              </a:rPr>
              <a:t> to the applicant, the application proceeds further. </a:t>
            </a:r>
            <a:endParaRPr lang="en-I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3906579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4624"/>
            <a:ext cx="8712968" cy="6801862"/>
          </a:xfrm>
          <a:prstGeom prst="rect">
            <a:avLst/>
          </a:prstGeom>
          <a:noFill/>
        </p:spPr>
        <p:txBody>
          <a:bodyPr wrap="square" rtlCol="0">
            <a:spAutoFit/>
          </a:bodyPr>
          <a:lstStyle/>
          <a:p>
            <a:r>
              <a:rPr lang="en-IN" sz="2800" b="1" dirty="0" smtClean="0">
                <a:latin typeface="Times New Roman" pitchFamily="18" charset="0"/>
                <a:cs typeface="Times New Roman" pitchFamily="18" charset="0"/>
              </a:rPr>
              <a:t>Consideration of Examiners Report by Controller </a:t>
            </a:r>
            <a:r>
              <a:rPr lang="en-IN" sz="2800" b="1" dirty="0">
                <a:latin typeface="Times New Roman" pitchFamily="18" charset="0"/>
                <a:cs typeface="Times New Roman" pitchFamily="18" charset="0"/>
              </a:rPr>
              <a:t>[</a:t>
            </a:r>
            <a:r>
              <a:rPr lang="en-IN" sz="2800" b="1" dirty="0" smtClean="0">
                <a:latin typeface="Times New Roman" pitchFamily="18" charset="0"/>
                <a:cs typeface="Times New Roman" pitchFamily="18" charset="0"/>
              </a:rPr>
              <a:t>Section 5(1), Rule 18]</a:t>
            </a:r>
          </a:p>
          <a:p>
            <a:endParaRPr lang="en-IN" sz="2400" dirty="0">
              <a:latin typeface="Times New Roman" pitchFamily="18" charset="0"/>
              <a:cs typeface="Times New Roman" pitchFamily="18" charset="0"/>
            </a:endParaRPr>
          </a:p>
          <a:p>
            <a:r>
              <a:rPr lang="en-IN" sz="2800" dirty="0">
                <a:latin typeface="Times New Roman" pitchFamily="18" charset="0"/>
                <a:cs typeface="Times New Roman" pitchFamily="18" charset="0"/>
              </a:rPr>
              <a:t>U</a:t>
            </a:r>
            <a:r>
              <a:rPr lang="en-IN" sz="2800" dirty="0" smtClean="0">
                <a:latin typeface="Times New Roman" pitchFamily="18" charset="0"/>
                <a:cs typeface="Times New Roman" pitchFamily="18" charset="0"/>
              </a:rPr>
              <a:t>pon </a:t>
            </a:r>
            <a:r>
              <a:rPr lang="en-IN" sz="2800" dirty="0">
                <a:latin typeface="Times New Roman" pitchFamily="18" charset="0"/>
                <a:cs typeface="Times New Roman" pitchFamily="18" charset="0"/>
              </a:rPr>
              <a:t>consideration of the report, </a:t>
            </a:r>
            <a:r>
              <a:rPr lang="en-IN" sz="2800" dirty="0" smtClean="0">
                <a:latin typeface="Times New Roman" pitchFamily="18" charset="0"/>
                <a:cs typeface="Times New Roman" pitchFamily="18" charset="0"/>
              </a:rPr>
              <a:t>if the </a:t>
            </a:r>
            <a:r>
              <a:rPr lang="en-IN" sz="2800" dirty="0">
                <a:latin typeface="Times New Roman" pitchFamily="18" charset="0"/>
                <a:cs typeface="Times New Roman" pitchFamily="18" charset="0"/>
              </a:rPr>
              <a:t>Controller is of the opinion that there are objection(s) adverse to the </a:t>
            </a:r>
            <a:r>
              <a:rPr lang="en-IN" sz="2800" dirty="0" smtClean="0">
                <a:latin typeface="Times New Roman" pitchFamily="18" charset="0"/>
                <a:cs typeface="Times New Roman" pitchFamily="18" charset="0"/>
              </a:rPr>
              <a:t>applicant, </a:t>
            </a:r>
            <a:r>
              <a:rPr lang="en-IN" sz="2800" dirty="0">
                <a:latin typeface="Times New Roman" pitchFamily="18" charset="0"/>
                <a:cs typeface="Times New Roman" pitchFamily="18" charset="0"/>
              </a:rPr>
              <a:t>a statement of objections shall be communicated to the applicant by the Controller. </a:t>
            </a:r>
          </a:p>
          <a:p>
            <a:endParaRPr lang="en-IN" sz="1000" dirty="0" smtClean="0">
              <a:latin typeface="Times New Roman" pitchFamily="18" charset="0"/>
              <a:cs typeface="Times New Roman" pitchFamily="18" charset="0"/>
            </a:endParaRPr>
          </a:p>
          <a:p>
            <a:r>
              <a:rPr lang="en-IN" sz="2800" dirty="0" smtClean="0">
                <a:latin typeface="Times New Roman" pitchFamily="18" charset="0"/>
                <a:cs typeface="Times New Roman" pitchFamily="18" charset="0"/>
              </a:rPr>
              <a:t>Reply of applicant again examined by the Examiner and forwarded to Controller</a:t>
            </a:r>
          </a:p>
          <a:p>
            <a:endParaRPr lang="en-IN" sz="1000" dirty="0">
              <a:latin typeface="Times New Roman" pitchFamily="18" charset="0"/>
              <a:cs typeface="Times New Roman" pitchFamily="18" charset="0"/>
            </a:endParaRPr>
          </a:p>
          <a:p>
            <a:r>
              <a:rPr lang="en-IN" sz="2800" dirty="0" smtClean="0">
                <a:latin typeface="Times New Roman" pitchFamily="18" charset="0"/>
                <a:cs typeface="Times New Roman" pitchFamily="18" charset="0"/>
              </a:rPr>
              <a:t>Upon consideration </a:t>
            </a:r>
            <a:r>
              <a:rPr lang="en-IN" sz="2800" dirty="0">
                <a:latin typeface="Times New Roman" pitchFamily="18" charset="0"/>
                <a:cs typeface="Times New Roman" pitchFamily="18" charset="0"/>
              </a:rPr>
              <a:t>of </a:t>
            </a:r>
            <a:r>
              <a:rPr lang="en-IN" sz="2800" dirty="0" smtClean="0">
                <a:latin typeface="Times New Roman" pitchFamily="18" charset="0"/>
                <a:cs typeface="Times New Roman" pitchFamily="18" charset="0"/>
              </a:rPr>
              <a:t>the report on the applicant’s reply, </a:t>
            </a:r>
            <a:r>
              <a:rPr lang="en-IN" sz="2800" dirty="0">
                <a:latin typeface="Times New Roman" pitchFamily="18" charset="0"/>
                <a:cs typeface="Times New Roman" pitchFamily="18" charset="0"/>
              </a:rPr>
              <a:t>if the Controller is of opinion that the requirements of Act and Rules have not been met, the fact shall be communicated to the applicant clearly mentioning that the application is liable to be refused for reasons to be detailed and fixing a date for hearing. </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3369439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12968" cy="6555641"/>
          </a:xfrm>
          <a:prstGeom prst="rect">
            <a:avLst/>
          </a:prstGeom>
        </p:spPr>
        <p:txBody>
          <a:bodyPr wrap="square">
            <a:spAutoFit/>
          </a:bodyPr>
          <a:lstStyle/>
          <a:p>
            <a:r>
              <a:rPr lang="en-IN" sz="2800" b="1" dirty="0">
                <a:latin typeface="Times New Roman" pitchFamily="18" charset="0"/>
                <a:cs typeface="Times New Roman" pitchFamily="18" charset="0"/>
              </a:rPr>
              <a:t>Consideration of Examiners </a:t>
            </a:r>
            <a:r>
              <a:rPr lang="en-IN" sz="2800" b="1" dirty="0" smtClean="0">
                <a:latin typeface="Times New Roman" pitchFamily="18" charset="0"/>
                <a:cs typeface="Times New Roman" pitchFamily="18" charset="0"/>
              </a:rPr>
              <a:t>Report …….</a:t>
            </a:r>
            <a:r>
              <a:rPr lang="en-IN" sz="2800" b="1" dirty="0" err="1" smtClean="0">
                <a:latin typeface="Times New Roman" pitchFamily="18" charset="0"/>
                <a:cs typeface="Times New Roman" pitchFamily="18" charset="0"/>
              </a:rPr>
              <a:t>contd</a:t>
            </a:r>
            <a:endParaRPr lang="en-IN" sz="2800" b="1" dirty="0">
              <a:latin typeface="Times New Roman" pitchFamily="18" charset="0"/>
              <a:cs typeface="Times New Roman" pitchFamily="18" charset="0"/>
            </a:endParaRPr>
          </a:p>
          <a:p>
            <a:endParaRPr lang="en-IN" sz="2800" dirty="0">
              <a:latin typeface="Times New Roman" pitchFamily="18" charset="0"/>
              <a:cs typeface="Times New Roman" pitchFamily="18" charset="0"/>
            </a:endParaRPr>
          </a:p>
          <a:p>
            <a:r>
              <a:rPr lang="en-IN" sz="2800" dirty="0">
                <a:latin typeface="Times New Roman" pitchFamily="18" charset="0"/>
                <a:cs typeface="Times New Roman" pitchFamily="18" charset="0"/>
              </a:rPr>
              <a:t>If the applicant </a:t>
            </a:r>
            <a:r>
              <a:rPr lang="en-IN" sz="2800" b="1" dirty="0">
                <a:latin typeface="Times New Roman" pitchFamily="18" charset="0"/>
                <a:cs typeface="Times New Roman" pitchFamily="18" charset="0"/>
              </a:rPr>
              <a:t>fails to appear for the hearing </a:t>
            </a:r>
            <a:r>
              <a:rPr lang="en-IN" sz="2800" dirty="0">
                <a:latin typeface="Times New Roman" pitchFamily="18" charset="0"/>
                <a:cs typeface="Times New Roman" pitchFamily="18" charset="0"/>
              </a:rPr>
              <a:t>without any request for adjournment, the application shall be refused giving a </a:t>
            </a:r>
            <a:r>
              <a:rPr lang="en-IN" sz="2800" b="1" dirty="0">
                <a:latin typeface="Times New Roman" pitchFamily="18" charset="0"/>
                <a:cs typeface="Times New Roman" pitchFamily="18" charset="0"/>
              </a:rPr>
              <a:t>reasoned order</a:t>
            </a:r>
            <a:r>
              <a:rPr lang="en-IN" sz="2800" dirty="0">
                <a:latin typeface="Times New Roman" pitchFamily="18" charset="0"/>
                <a:cs typeface="Times New Roman" pitchFamily="18" charset="0"/>
              </a:rPr>
              <a:t>. </a:t>
            </a:r>
            <a:endParaRPr lang="en-IN" sz="2800" dirty="0" smtClean="0">
              <a:latin typeface="Times New Roman" pitchFamily="18" charset="0"/>
              <a:cs typeface="Times New Roman" pitchFamily="18" charset="0"/>
            </a:endParaRPr>
          </a:p>
          <a:p>
            <a:endParaRPr lang="en-IN" sz="2800" dirty="0">
              <a:latin typeface="Times New Roman" pitchFamily="18" charset="0"/>
              <a:cs typeface="Times New Roman" pitchFamily="18" charset="0"/>
            </a:endParaRPr>
          </a:p>
          <a:p>
            <a:r>
              <a:rPr lang="en-IN" sz="2800" dirty="0" smtClean="0">
                <a:latin typeface="Times New Roman" pitchFamily="18" charset="0"/>
                <a:cs typeface="Times New Roman" pitchFamily="18" charset="0"/>
              </a:rPr>
              <a:t>If </a:t>
            </a:r>
            <a:r>
              <a:rPr lang="en-IN" sz="2800" b="1" dirty="0">
                <a:latin typeface="Times New Roman" pitchFamily="18" charset="0"/>
                <a:cs typeface="Times New Roman" pitchFamily="18" charset="0"/>
              </a:rPr>
              <a:t>written submissions </a:t>
            </a:r>
            <a:r>
              <a:rPr lang="en-IN" sz="2800" dirty="0">
                <a:latin typeface="Times New Roman" pitchFamily="18" charset="0"/>
                <a:cs typeface="Times New Roman" pitchFamily="18" charset="0"/>
              </a:rPr>
              <a:t>are filed, while the opportunity to be heard is not availed by the applicant, no further opportunity to be heard may be provided and the matter shall be decided in light of the written submissions. </a:t>
            </a:r>
          </a:p>
          <a:p>
            <a:endParaRPr lang="en-IN" sz="2800" dirty="0" smtClean="0">
              <a:latin typeface="Times New Roman" pitchFamily="18" charset="0"/>
              <a:cs typeface="Times New Roman" pitchFamily="18" charset="0"/>
            </a:endParaRPr>
          </a:p>
          <a:p>
            <a:r>
              <a:rPr lang="en-IN" sz="2800" dirty="0" smtClean="0">
                <a:latin typeface="Times New Roman" pitchFamily="18" charset="0"/>
                <a:cs typeface="Times New Roman" pitchFamily="18" charset="0"/>
              </a:rPr>
              <a:t>If </a:t>
            </a:r>
            <a:r>
              <a:rPr lang="en-IN" sz="2800" dirty="0">
                <a:latin typeface="Times New Roman" pitchFamily="18" charset="0"/>
                <a:cs typeface="Times New Roman" pitchFamily="18" charset="0"/>
              </a:rPr>
              <a:t>the applicant </a:t>
            </a:r>
            <a:r>
              <a:rPr lang="en-IN" sz="2800" b="1" dirty="0">
                <a:latin typeface="Times New Roman" pitchFamily="18" charset="0"/>
                <a:cs typeface="Times New Roman" pitchFamily="18" charset="0"/>
              </a:rPr>
              <a:t>complies</a:t>
            </a:r>
            <a:r>
              <a:rPr lang="en-IN" sz="2800" dirty="0">
                <a:latin typeface="Times New Roman" pitchFamily="18" charset="0"/>
                <a:cs typeface="Times New Roman" pitchFamily="18" charset="0"/>
              </a:rPr>
              <a:t> with all the requirements laid down under the Act and Rules, communicated in the form of statement of objections, the application shall be </a:t>
            </a:r>
            <a:r>
              <a:rPr lang="en-IN" sz="2800" b="1" dirty="0">
                <a:latin typeface="Times New Roman" pitchFamily="18" charset="0"/>
                <a:cs typeface="Times New Roman" pitchFamily="18" charset="0"/>
              </a:rPr>
              <a:t>registered</a:t>
            </a:r>
            <a:r>
              <a:rPr lang="en-IN" sz="2800" dirty="0">
                <a:latin typeface="Times New Roman" pitchFamily="18" charset="0"/>
                <a:cs typeface="Times New Roman" pitchFamily="18" charset="0"/>
              </a:rPr>
              <a:t> forthwith. </a:t>
            </a:r>
          </a:p>
        </p:txBody>
      </p:sp>
    </p:spTree>
    <p:extLst>
      <p:ext uri="{BB962C8B-B14F-4D97-AF65-F5344CB8AC3E}">
        <p14:creationId xmlns:p14="http://schemas.microsoft.com/office/powerpoint/2010/main" val="2569278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7346"/>
            <a:ext cx="9144000" cy="4339650"/>
          </a:xfrm>
          <a:prstGeom prst="rect">
            <a:avLst/>
          </a:prstGeom>
        </p:spPr>
        <p:txBody>
          <a:bodyPr wrap="square">
            <a:spAutoFit/>
          </a:bodyPr>
          <a:lstStyle/>
          <a:p>
            <a:r>
              <a:rPr lang="en-IN" sz="3600" b="1" dirty="0" smtClean="0">
                <a:latin typeface="Times New Roman" pitchFamily="18" charset="0"/>
                <a:cs typeface="Times New Roman" pitchFamily="18" charset="0"/>
              </a:rPr>
              <a:t>Notification [</a:t>
            </a:r>
            <a:r>
              <a:rPr lang="en-IN" sz="3600" dirty="0" smtClean="0">
                <a:latin typeface="Times New Roman" pitchFamily="18" charset="0"/>
                <a:cs typeface="Times New Roman" pitchFamily="18" charset="0"/>
              </a:rPr>
              <a:t>Section </a:t>
            </a:r>
            <a:r>
              <a:rPr lang="en-IN" sz="3600" dirty="0">
                <a:latin typeface="Times New Roman" pitchFamily="18" charset="0"/>
                <a:cs typeface="Times New Roman" pitchFamily="18" charset="0"/>
              </a:rPr>
              <a:t>7, Rule </a:t>
            </a:r>
            <a:r>
              <a:rPr lang="en-IN" sz="3600" dirty="0" smtClean="0">
                <a:latin typeface="Times New Roman" pitchFamily="18" charset="0"/>
                <a:cs typeface="Times New Roman" pitchFamily="18" charset="0"/>
              </a:rPr>
              <a:t>22]</a:t>
            </a:r>
            <a:endParaRPr lang="en-IN" sz="3600" b="1" dirty="0">
              <a:latin typeface="Times New Roman" pitchFamily="18" charset="0"/>
              <a:cs typeface="Times New Roman" pitchFamily="18" charset="0"/>
            </a:endParaRPr>
          </a:p>
          <a:p>
            <a:endParaRPr lang="en-IN" sz="2400" dirty="0" smtClean="0">
              <a:latin typeface="Times New Roman" pitchFamily="18" charset="0"/>
              <a:cs typeface="Times New Roman" pitchFamily="18" charset="0"/>
            </a:endParaRPr>
          </a:p>
          <a:p>
            <a:r>
              <a:rPr lang="en-IN" sz="2800" dirty="0" smtClean="0">
                <a:latin typeface="Times New Roman" pitchFamily="18" charset="0"/>
                <a:cs typeface="Times New Roman" pitchFamily="18" charset="0"/>
              </a:rPr>
              <a:t>Publication </a:t>
            </a:r>
            <a:r>
              <a:rPr lang="en-IN" sz="2800" dirty="0">
                <a:latin typeface="Times New Roman" pitchFamily="18" charset="0"/>
                <a:cs typeface="Times New Roman" pitchFamily="18" charset="0"/>
              </a:rPr>
              <a:t>of the registered design in </a:t>
            </a:r>
            <a:r>
              <a:rPr lang="en-IN" sz="2800" b="1" dirty="0">
                <a:latin typeface="Times New Roman" pitchFamily="18" charset="0"/>
                <a:cs typeface="Times New Roman" pitchFamily="18" charset="0"/>
              </a:rPr>
              <a:t>Patent </a:t>
            </a:r>
            <a:r>
              <a:rPr lang="en-IN" sz="2800" b="1" dirty="0" smtClean="0">
                <a:latin typeface="Times New Roman" pitchFamily="18" charset="0"/>
                <a:cs typeface="Times New Roman" pitchFamily="18" charset="0"/>
              </a:rPr>
              <a:t>Office Journal </a:t>
            </a:r>
            <a:r>
              <a:rPr lang="en-IN" sz="2800" dirty="0">
                <a:latin typeface="Times New Roman" pitchFamily="18" charset="0"/>
                <a:cs typeface="Times New Roman" pitchFamily="18" charset="0"/>
              </a:rPr>
              <a:t>after registration of the design, thereafter it is ready for public inspection-u/s 7</a:t>
            </a:r>
          </a:p>
          <a:p>
            <a:endParaRPr lang="en-IN" sz="2400" dirty="0" smtClean="0">
              <a:latin typeface="Times New Roman" pitchFamily="18" charset="0"/>
              <a:cs typeface="Times New Roman" pitchFamily="18" charset="0"/>
            </a:endParaRPr>
          </a:p>
          <a:p>
            <a:r>
              <a:rPr lang="en-IN" sz="2800" dirty="0" smtClean="0">
                <a:latin typeface="Times New Roman" pitchFamily="18" charset="0"/>
                <a:cs typeface="Times New Roman" pitchFamily="18" charset="0"/>
              </a:rPr>
              <a:t>u/r </a:t>
            </a:r>
            <a:r>
              <a:rPr lang="en-IN" sz="2800" dirty="0">
                <a:latin typeface="Times New Roman" pitchFamily="18" charset="0"/>
                <a:cs typeface="Times New Roman" pitchFamily="18" charset="0"/>
              </a:rPr>
              <a:t>22 Particulars of the registered design to be published,</a:t>
            </a:r>
          </a:p>
          <a:p>
            <a:endParaRPr lang="en-IN" sz="2400" dirty="0" smtClean="0">
              <a:latin typeface="Times New Roman" pitchFamily="18" charset="0"/>
              <a:cs typeface="Times New Roman" pitchFamily="18" charset="0"/>
            </a:endParaRPr>
          </a:p>
          <a:p>
            <a:r>
              <a:rPr lang="en-IN" sz="2800" dirty="0" smtClean="0">
                <a:latin typeface="Times New Roman" pitchFamily="18" charset="0"/>
                <a:cs typeface="Times New Roman" pitchFamily="18" charset="0"/>
              </a:rPr>
              <a:t>One </a:t>
            </a:r>
            <a:r>
              <a:rPr lang="en-IN" sz="2800" dirty="0">
                <a:latin typeface="Times New Roman" pitchFamily="18" charset="0"/>
                <a:cs typeface="Times New Roman" pitchFamily="18" charset="0"/>
              </a:rPr>
              <a:t>or more best views of representation will be </a:t>
            </a:r>
            <a:r>
              <a:rPr lang="en-IN" sz="2800" dirty="0" smtClean="0">
                <a:latin typeface="Times New Roman" pitchFamily="18" charset="0"/>
                <a:cs typeface="Times New Roman" pitchFamily="18" charset="0"/>
              </a:rPr>
              <a:t>published</a:t>
            </a:r>
          </a:p>
          <a:p>
            <a:endParaRPr lang="en-IN" sz="2800"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5064"/>
            <a:ext cx="9144000" cy="285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30125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4624"/>
            <a:ext cx="8856984" cy="6771084"/>
          </a:xfrm>
          <a:prstGeom prst="rect">
            <a:avLst/>
          </a:prstGeom>
          <a:noFill/>
        </p:spPr>
        <p:txBody>
          <a:bodyPr wrap="square" rtlCol="0">
            <a:spAutoFit/>
          </a:bodyPr>
          <a:lstStyle/>
          <a:p>
            <a:r>
              <a:rPr lang="en-IN" sz="3200" b="1" dirty="0" smtClean="0">
                <a:latin typeface="Times New Roman" pitchFamily="18" charset="0"/>
                <a:cs typeface="Times New Roman" pitchFamily="18" charset="0"/>
              </a:rPr>
              <a:t>IMPORTANT TIMELINES</a:t>
            </a:r>
          </a:p>
          <a:p>
            <a:endParaRPr lang="en-IN" dirty="0">
              <a:latin typeface="Times New Roman" pitchFamily="18" charset="0"/>
              <a:cs typeface="Times New Roman" pitchFamily="18" charset="0"/>
            </a:endParaRPr>
          </a:p>
          <a:p>
            <a:pPr marL="363538" indent="-363538"/>
            <a:r>
              <a:rPr lang="en-IN" sz="2400" dirty="0" smtClean="0">
                <a:latin typeface="Times New Roman" pitchFamily="18" charset="0"/>
                <a:cs typeface="Times New Roman" pitchFamily="18" charset="0"/>
              </a:rPr>
              <a:t>1) Reciprocity application should be filed within </a:t>
            </a:r>
            <a:r>
              <a:rPr lang="en-IN" sz="2400" b="1" dirty="0" smtClean="0">
                <a:latin typeface="Times New Roman" pitchFamily="18" charset="0"/>
                <a:cs typeface="Times New Roman" pitchFamily="18" charset="0"/>
              </a:rPr>
              <a:t>6 months </a:t>
            </a:r>
            <a:r>
              <a:rPr lang="en-IN" sz="2400" dirty="0" smtClean="0">
                <a:latin typeface="Times New Roman" pitchFamily="18" charset="0"/>
                <a:cs typeface="Times New Roman" pitchFamily="18" charset="0"/>
              </a:rPr>
              <a:t>of priority date</a:t>
            </a:r>
          </a:p>
          <a:p>
            <a:pPr marL="363538" indent="-363538"/>
            <a:r>
              <a:rPr lang="en-IN" sz="2400" dirty="0" smtClean="0">
                <a:latin typeface="Times New Roman" pitchFamily="18" charset="0"/>
                <a:cs typeface="Times New Roman" pitchFamily="18" charset="0"/>
              </a:rPr>
              <a:t>2) Application has to be disposed within </a:t>
            </a:r>
            <a:r>
              <a:rPr lang="en-IN" sz="2400" b="1" dirty="0" smtClean="0">
                <a:latin typeface="Times New Roman" pitchFamily="18" charset="0"/>
                <a:cs typeface="Times New Roman" pitchFamily="18" charset="0"/>
              </a:rPr>
              <a:t>6 months </a:t>
            </a:r>
            <a:r>
              <a:rPr lang="en-IN" sz="2400" dirty="0" smtClean="0">
                <a:latin typeface="Times New Roman" pitchFamily="18" charset="0"/>
                <a:cs typeface="Times New Roman" pitchFamily="18" charset="0"/>
              </a:rPr>
              <a:t>of date of Filing  </a:t>
            </a:r>
          </a:p>
          <a:p>
            <a:pPr marL="363538" indent="-363538"/>
            <a:r>
              <a:rPr lang="en-IN" sz="2400" dirty="0">
                <a:latin typeface="Times New Roman" pitchFamily="18" charset="0"/>
                <a:cs typeface="Times New Roman" pitchFamily="18" charset="0"/>
              </a:rPr>
              <a:t>	</a:t>
            </a:r>
            <a:r>
              <a:rPr lang="en-IN" sz="2400" dirty="0" smtClean="0">
                <a:latin typeface="Times New Roman" pitchFamily="18" charset="0"/>
                <a:cs typeface="Times New Roman" pitchFamily="18" charset="0"/>
              </a:rPr>
              <a:t>	2.1) The 6 months can be extended </a:t>
            </a:r>
            <a:r>
              <a:rPr lang="en-IN" sz="2400" dirty="0" err="1" smtClean="0">
                <a:latin typeface="Times New Roman" pitchFamily="18" charset="0"/>
                <a:cs typeface="Times New Roman" pitchFamily="18" charset="0"/>
              </a:rPr>
              <a:t>upto</a:t>
            </a:r>
            <a:r>
              <a:rPr lang="en-IN" sz="2400" dirty="0" smtClean="0">
                <a:latin typeface="Times New Roman" pitchFamily="18" charset="0"/>
                <a:cs typeface="Times New Roman" pitchFamily="18" charset="0"/>
              </a:rPr>
              <a:t> further 3 months (</a:t>
            </a:r>
            <a:r>
              <a:rPr lang="en-IN" sz="2400" dirty="0" err="1" smtClean="0">
                <a:latin typeface="Times New Roman" pitchFamily="18" charset="0"/>
                <a:cs typeface="Times New Roman" pitchFamily="18" charset="0"/>
              </a:rPr>
              <a:t>i.e</a:t>
            </a:r>
            <a:r>
              <a:rPr lang="en-IN" sz="2400" dirty="0" smtClean="0">
                <a:latin typeface="Times New Roman" pitchFamily="18" charset="0"/>
                <a:cs typeface="Times New Roman" pitchFamily="18" charset="0"/>
              </a:rPr>
              <a:t>, 	       9 months total)</a:t>
            </a:r>
          </a:p>
          <a:p>
            <a:pPr marL="363538" indent="-363538"/>
            <a:r>
              <a:rPr lang="en-IN" sz="2400" dirty="0" smtClean="0">
                <a:latin typeface="Times New Roman" pitchFamily="18" charset="0"/>
                <a:cs typeface="Times New Roman" pitchFamily="18" charset="0"/>
              </a:rPr>
              <a:t>3) If not submitted during filing, Priority documents should be submitted </a:t>
            </a:r>
            <a:r>
              <a:rPr lang="en-IN" sz="2400" b="1" dirty="0" smtClean="0">
                <a:latin typeface="Times New Roman" pitchFamily="18" charset="0"/>
                <a:cs typeface="Times New Roman" pitchFamily="18" charset="0"/>
              </a:rPr>
              <a:t>within 3 months </a:t>
            </a:r>
            <a:r>
              <a:rPr lang="en-IN" sz="2400" dirty="0" smtClean="0">
                <a:latin typeface="Times New Roman" pitchFamily="18" charset="0"/>
                <a:cs typeface="Times New Roman" pitchFamily="18" charset="0"/>
              </a:rPr>
              <a:t>of Filing </a:t>
            </a:r>
          </a:p>
          <a:p>
            <a:pPr marL="363538" indent="-363538"/>
            <a:r>
              <a:rPr lang="en-IN" sz="2400" dirty="0" smtClean="0">
                <a:latin typeface="Times New Roman" pitchFamily="18" charset="0"/>
                <a:cs typeface="Times New Roman" pitchFamily="18" charset="0"/>
              </a:rPr>
              <a:t>4) </a:t>
            </a:r>
            <a:r>
              <a:rPr lang="en-IN" sz="2400" b="1" u="sng" dirty="0" smtClean="0">
                <a:latin typeface="Times New Roman" pitchFamily="18" charset="0"/>
                <a:cs typeface="Times New Roman" pitchFamily="18" charset="0"/>
              </a:rPr>
              <a:t>Term of Design </a:t>
            </a:r>
            <a:r>
              <a:rPr lang="en-IN" sz="2400" dirty="0" smtClean="0">
                <a:latin typeface="Times New Roman" pitchFamily="18" charset="0"/>
                <a:cs typeface="Times New Roman" pitchFamily="18" charset="0"/>
              </a:rPr>
              <a:t>(Initially for </a:t>
            </a:r>
            <a:r>
              <a:rPr lang="en-IN" sz="2400" b="1" dirty="0" smtClean="0">
                <a:latin typeface="Times New Roman" pitchFamily="18" charset="0"/>
                <a:cs typeface="Times New Roman" pitchFamily="18" charset="0"/>
              </a:rPr>
              <a:t>10 years </a:t>
            </a:r>
            <a:r>
              <a:rPr lang="en-IN" sz="2400" dirty="0" smtClean="0">
                <a:latin typeface="Times New Roman" pitchFamily="18" charset="0"/>
                <a:cs typeface="Times New Roman" pitchFamily="18" charset="0"/>
              </a:rPr>
              <a:t>from the date of filing or the priority date)</a:t>
            </a:r>
          </a:p>
          <a:p>
            <a:pPr marL="363538" indent="-363538"/>
            <a:r>
              <a:rPr lang="en-IN" sz="2400" dirty="0">
                <a:latin typeface="Times New Roman" pitchFamily="18" charset="0"/>
                <a:cs typeface="Times New Roman" pitchFamily="18" charset="0"/>
              </a:rPr>
              <a:t>	</a:t>
            </a:r>
            <a:r>
              <a:rPr lang="en-IN" sz="2400" dirty="0" smtClean="0">
                <a:latin typeface="Times New Roman" pitchFamily="18" charset="0"/>
                <a:cs typeface="Times New Roman" pitchFamily="18" charset="0"/>
              </a:rPr>
              <a:t>4.1) Extendable by another </a:t>
            </a:r>
            <a:r>
              <a:rPr lang="en-IN" sz="2400" b="1" dirty="0" smtClean="0">
                <a:latin typeface="Times New Roman" pitchFamily="18" charset="0"/>
                <a:cs typeface="Times New Roman" pitchFamily="18" charset="0"/>
              </a:rPr>
              <a:t>5 years</a:t>
            </a:r>
          </a:p>
          <a:p>
            <a:pPr marL="363538" indent="-363538"/>
            <a:r>
              <a:rPr lang="en-IN" sz="2400" dirty="0" smtClean="0">
                <a:latin typeface="Times New Roman" pitchFamily="18" charset="0"/>
                <a:cs typeface="Times New Roman" pitchFamily="18" charset="0"/>
              </a:rPr>
              <a:t>5) Request for renewal to be filed </a:t>
            </a:r>
            <a:r>
              <a:rPr lang="en-IN" sz="2400" b="1" dirty="0" smtClean="0">
                <a:latin typeface="Times New Roman" pitchFamily="18" charset="0"/>
                <a:cs typeface="Times New Roman" pitchFamily="18" charset="0"/>
              </a:rPr>
              <a:t>within 10 years</a:t>
            </a:r>
          </a:p>
          <a:p>
            <a:pPr marL="363538" indent="-363538"/>
            <a:r>
              <a:rPr lang="en-IN" sz="2400" dirty="0" smtClean="0">
                <a:latin typeface="Times New Roman" pitchFamily="18" charset="0"/>
                <a:cs typeface="Times New Roman" pitchFamily="18" charset="0"/>
              </a:rPr>
              <a:t>6. Request for restoration of lapsed designs to be filed within </a:t>
            </a:r>
            <a:r>
              <a:rPr lang="en-IN" sz="2400" b="1" dirty="0" smtClean="0">
                <a:latin typeface="Times New Roman" pitchFamily="18" charset="0"/>
                <a:cs typeface="Times New Roman" pitchFamily="18" charset="0"/>
              </a:rPr>
              <a:t>1 year of lapse</a:t>
            </a:r>
          </a:p>
          <a:p>
            <a:pPr marL="363538" indent="-363538"/>
            <a:r>
              <a:rPr lang="en-IN" sz="2400" dirty="0" smtClean="0">
                <a:latin typeface="Times New Roman" pitchFamily="18" charset="0"/>
                <a:cs typeface="Times New Roman" pitchFamily="18" charset="0"/>
              </a:rPr>
              <a:t>7. Request for assignment/transfer to be filed </a:t>
            </a:r>
            <a:r>
              <a:rPr lang="en-IN" sz="2400" b="1" dirty="0" smtClean="0">
                <a:latin typeface="Times New Roman" pitchFamily="18" charset="0"/>
                <a:cs typeface="Times New Roman" pitchFamily="18" charset="0"/>
              </a:rPr>
              <a:t>within 6 months </a:t>
            </a:r>
            <a:r>
              <a:rPr lang="en-IN" sz="2400" dirty="0" smtClean="0">
                <a:latin typeface="Times New Roman" pitchFamily="18" charset="0"/>
                <a:cs typeface="Times New Roman" pitchFamily="18" charset="0"/>
              </a:rPr>
              <a:t>from the date of execution of such instruments (extendable by another 6 months with petition)</a:t>
            </a:r>
          </a:p>
        </p:txBody>
      </p:sp>
    </p:spTree>
    <p:extLst>
      <p:ext uri="{BB962C8B-B14F-4D97-AF65-F5344CB8AC3E}">
        <p14:creationId xmlns:p14="http://schemas.microsoft.com/office/powerpoint/2010/main" val="37047681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19088" y="188640"/>
            <a:ext cx="8534400" cy="646331"/>
          </a:xfrm>
          <a:prstGeom prst="rect">
            <a:avLst/>
          </a:prstGeom>
          <a:noFill/>
          <a:ln>
            <a:noFill/>
          </a:ln>
          <a:effec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en-US" b="1" dirty="0"/>
              <a:t>Piracy of Registered </a:t>
            </a:r>
            <a:r>
              <a:rPr lang="en-US" b="1" dirty="0" smtClean="0"/>
              <a:t>Design [Section 22]</a:t>
            </a:r>
            <a:endParaRPr lang="en-US" b="1" dirty="0"/>
          </a:p>
        </p:txBody>
      </p:sp>
      <p:sp>
        <p:nvSpPr>
          <p:cNvPr id="3" name="Text Box 3"/>
          <p:cNvSpPr txBox="1">
            <a:spLocks noChangeArrowheads="1"/>
          </p:cNvSpPr>
          <p:nvPr/>
        </p:nvSpPr>
        <p:spPr bwMode="auto">
          <a:xfrm>
            <a:off x="319088" y="1322388"/>
            <a:ext cx="8534400" cy="4778231"/>
          </a:xfrm>
          <a:prstGeom prst="rect">
            <a:avLst/>
          </a:prstGeom>
          <a:noFill/>
          <a:ln>
            <a:noFill/>
          </a:ln>
          <a:effectLst/>
        </p:spPr>
        <p:txBody>
          <a:bodyPr>
            <a:spAutoFit/>
          </a:bodyPr>
          <a:lstStyle>
            <a:lvl1pPr marL="165100" indent="-165100"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eaLnBrk="1" hangingPunct="1">
              <a:spcBef>
                <a:spcPct val="50000"/>
              </a:spcBef>
              <a:buFontTx/>
              <a:buChar char="•"/>
            </a:pPr>
            <a:r>
              <a:rPr lang="en-US" sz="2900" b="1" dirty="0">
                <a:sym typeface="Wingdings 2" pitchFamily="18" charset="2"/>
              </a:rPr>
              <a:t>Unlawful</a:t>
            </a:r>
            <a:r>
              <a:rPr lang="en-US" sz="2900" dirty="0">
                <a:sym typeface="Wingdings 2" pitchFamily="18" charset="2"/>
              </a:rPr>
              <a:t> Use, Sale, Imitation, Import, Publish of any article belonging to the class in which design has been registered shall be liable for Punishable offence </a:t>
            </a:r>
          </a:p>
          <a:p>
            <a:pPr algn="just" eaLnBrk="1" hangingPunct="1">
              <a:spcBef>
                <a:spcPct val="50000"/>
              </a:spcBef>
              <a:buFontTx/>
              <a:buChar char="•"/>
            </a:pPr>
            <a:r>
              <a:rPr lang="en-US" sz="2900" b="1" dirty="0">
                <a:sym typeface="Wingdings 2" pitchFamily="18" charset="2"/>
              </a:rPr>
              <a:t>Recovery</a:t>
            </a:r>
            <a:r>
              <a:rPr lang="en-US" sz="2900" dirty="0">
                <a:sym typeface="Wingdings 2" pitchFamily="18" charset="2"/>
              </a:rPr>
              <a:t> of Damage for every contravention is not exceeding </a:t>
            </a:r>
            <a:r>
              <a:rPr lang="en-US" sz="2900" dirty="0" err="1">
                <a:sym typeface="Wingdings 2" pitchFamily="18" charset="2"/>
              </a:rPr>
              <a:t>Rs</a:t>
            </a:r>
            <a:r>
              <a:rPr lang="en-US" sz="2900" dirty="0">
                <a:sym typeface="Wingdings 2" pitchFamily="18" charset="2"/>
              </a:rPr>
              <a:t>. 25,000</a:t>
            </a:r>
            <a:r>
              <a:rPr lang="en-US" sz="2900" dirty="0" smtClean="0">
                <a:sym typeface="Wingdings 2" pitchFamily="18" charset="2"/>
              </a:rPr>
              <a:t>/- (contract debt)</a:t>
            </a:r>
            <a:endParaRPr lang="en-US" sz="2900" dirty="0">
              <a:sym typeface="Wingdings 2" pitchFamily="18" charset="2"/>
            </a:endParaRPr>
          </a:p>
          <a:p>
            <a:pPr algn="just" eaLnBrk="1" hangingPunct="1">
              <a:spcBef>
                <a:spcPct val="50000"/>
              </a:spcBef>
              <a:buFontTx/>
              <a:buChar char="•"/>
            </a:pPr>
            <a:r>
              <a:rPr lang="en-US" sz="2900" b="1" dirty="0">
                <a:sym typeface="Wingdings 2" pitchFamily="18" charset="2"/>
              </a:rPr>
              <a:t>Total recoverable </a:t>
            </a:r>
            <a:r>
              <a:rPr lang="en-US" sz="2900" dirty="0">
                <a:sym typeface="Wingdings 2" pitchFamily="18" charset="2"/>
              </a:rPr>
              <a:t>for any one design shall not exceed </a:t>
            </a:r>
            <a:r>
              <a:rPr lang="en-US" sz="2900" dirty="0" err="1">
                <a:sym typeface="Wingdings 2" pitchFamily="18" charset="2"/>
              </a:rPr>
              <a:t>Rs</a:t>
            </a:r>
            <a:r>
              <a:rPr lang="en-US" sz="2900" dirty="0">
                <a:sym typeface="Wingdings 2" pitchFamily="18" charset="2"/>
              </a:rPr>
              <a:t>. 50,000/-</a:t>
            </a:r>
          </a:p>
          <a:p>
            <a:pPr algn="just" eaLnBrk="1" hangingPunct="1">
              <a:spcBef>
                <a:spcPct val="50000"/>
              </a:spcBef>
              <a:buFontTx/>
              <a:buChar char="•"/>
            </a:pPr>
            <a:r>
              <a:rPr lang="en-US" sz="2900" dirty="0">
                <a:sym typeface="Wingdings 2" pitchFamily="18" charset="2"/>
              </a:rPr>
              <a:t>Relief on the suit or any other proceedings shall be in any Court </a:t>
            </a:r>
            <a:r>
              <a:rPr lang="en-US" sz="2900" b="1" dirty="0">
                <a:sym typeface="Wingdings 2" pitchFamily="18" charset="2"/>
              </a:rPr>
              <a:t>not  below the Court of District Judge</a:t>
            </a:r>
          </a:p>
        </p:txBody>
      </p:sp>
    </p:spTree>
    <p:extLst>
      <p:ext uri="{BB962C8B-B14F-4D97-AF65-F5344CB8AC3E}">
        <p14:creationId xmlns:p14="http://schemas.microsoft.com/office/powerpoint/2010/main" val="231705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8" presetClass="entr" presetSubtype="1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descr="thank you anim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0030481">
            <a:off x="1628770" y="1878459"/>
            <a:ext cx="60960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6823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8600" y="115888"/>
            <a:ext cx="8686800" cy="652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r>
              <a:rPr lang="en-US" sz="3200" b="1" u="sng" dirty="0">
                <a:solidFill>
                  <a:srgbClr val="000000"/>
                </a:solidFill>
                <a:cs typeface="Times New Roman" pitchFamily="18" charset="0"/>
                <a:sym typeface="Wingdings" pitchFamily="2" charset="2"/>
              </a:rPr>
              <a:t>WHY REGISTRATION OF DESIGN IS REQUIRED</a:t>
            </a:r>
            <a:r>
              <a:rPr lang="en-US" sz="3200" u="sng" dirty="0">
                <a:solidFill>
                  <a:srgbClr val="000000"/>
                </a:solidFill>
                <a:cs typeface="Times New Roman" pitchFamily="18" charset="0"/>
                <a:sym typeface="Wingdings" pitchFamily="2" charset="2"/>
              </a:rPr>
              <a:t>?</a:t>
            </a:r>
          </a:p>
          <a:p>
            <a:pPr eaLnBrk="1" hangingPunct="1"/>
            <a:endParaRPr lang="en-US" u="sng" dirty="0">
              <a:solidFill>
                <a:srgbClr val="000000"/>
              </a:solidFill>
              <a:cs typeface="Times New Roman" pitchFamily="18" charset="0"/>
              <a:sym typeface="Wingdings" pitchFamily="2" charset="2"/>
            </a:endParaRPr>
          </a:p>
          <a:p>
            <a:pPr eaLnBrk="1" hangingPunct="1">
              <a:buFont typeface="Wingdings" pitchFamily="2" charset="2"/>
              <a:buChar char="q"/>
            </a:pPr>
            <a:r>
              <a:rPr lang="en-US" sz="3800" dirty="0">
                <a:solidFill>
                  <a:srgbClr val="000000"/>
                </a:solidFill>
                <a:cs typeface="Times New Roman" pitchFamily="18" charset="0"/>
                <a:sym typeface="Wingdings" pitchFamily="2" charset="2"/>
              </a:rPr>
              <a:t>    </a:t>
            </a:r>
            <a:r>
              <a:rPr lang="en-US" sz="2800" b="1" dirty="0">
                <a:solidFill>
                  <a:srgbClr val="000000"/>
                </a:solidFill>
                <a:cs typeface="Times New Roman" pitchFamily="18" charset="0"/>
                <a:sym typeface="Wingdings" pitchFamily="2" charset="2"/>
              </a:rPr>
              <a:t>To </a:t>
            </a:r>
            <a:r>
              <a:rPr lang="en-US" sz="2800" b="1" u="sng" dirty="0">
                <a:solidFill>
                  <a:srgbClr val="000000"/>
                </a:solidFill>
                <a:cs typeface="Times New Roman" pitchFamily="18" charset="0"/>
                <a:sym typeface="Wingdings" pitchFamily="2" charset="2"/>
              </a:rPr>
              <a:t>protect</a:t>
            </a:r>
            <a:r>
              <a:rPr lang="en-US" sz="2800" b="1" dirty="0">
                <a:solidFill>
                  <a:srgbClr val="000000"/>
                </a:solidFill>
                <a:cs typeface="Times New Roman" pitchFamily="18" charset="0"/>
                <a:sym typeface="Wingdings" pitchFamily="2" charset="2"/>
              </a:rPr>
              <a:t> any new / original design applied to any article which is a creation of human </a:t>
            </a:r>
            <a:r>
              <a:rPr lang="en-US" sz="2800" b="1" u="sng" dirty="0">
                <a:solidFill>
                  <a:srgbClr val="000000"/>
                </a:solidFill>
                <a:cs typeface="Times New Roman" pitchFamily="18" charset="0"/>
                <a:sym typeface="Wingdings" pitchFamily="2" charset="2"/>
              </a:rPr>
              <a:t>intellect</a:t>
            </a:r>
            <a:r>
              <a:rPr lang="en-US" sz="2800" b="1" dirty="0">
                <a:solidFill>
                  <a:srgbClr val="000000"/>
                </a:solidFill>
                <a:cs typeface="Times New Roman" pitchFamily="18" charset="0"/>
                <a:sym typeface="Wingdings" pitchFamily="2" charset="2"/>
              </a:rPr>
              <a:t> by way of </a:t>
            </a:r>
            <a:r>
              <a:rPr lang="en-US" sz="2800" b="1" u="sng" dirty="0">
                <a:solidFill>
                  <a:srgbClr val="000000"/>
                </a:solidFill>
                <a:cs typeface="Times New Roman" pitchFamily="18" charset="0"/>
                <a:sym typeface="Wingdings" pitchFamily="2" charset="2"/>
              </a:rPr>
              <a:t>registration</a:t>
            </a:r>
            <a:r>
              <a:rPr lang="en-US" sz="2800" b="1" dirty="0">
                <a:solidFill>
                  <a:srgbClr val="000000"/>
                </a:solidFill>
                <a:cs typeface="Times New Roman" pitchFamily="18" charset="0"/>
                <a:sym typeface="Wingdings" pitchFamily="2" charset="2"/>
              </a:rPr>
              <a:t>.</a:t>
            </a:r>
          </a:p>
          <a:p>
            <a:pPr algn="just" eaLnBrk="1" hangingPunct="1">
              <a:buFont typeface="Wingdings" pitchFamily="2" charset="2"/>
              <a:buNone/>
            </a:pPr>
            <a:endParaRPr lang="en-US" sz="2800" b="1" dirty="0">
              <a:solidFill>
                <a:srgbClr val="000000"/>
              </a:solidFill>
              <a:cs typeface="Times New Roman" pitchFamily="18" charset="0"/>
              <a:sym typeface="Wingdings" pitchFamily="2" charset="2"/>
            </a:endParaRPr>
          </a:p>
          <a:p>
            <a:pPr eaLnBrk="1" hangingPunct="1">
              <a:buClr>
                <a:srgbClr val="FF00FF"/>
              </a:buClr>
              <a:buFont typeface="Wingdings" pitchFamily="2" charset="2"/>
              <a:buChar char="q"/>
            </a:pPr>
            <a:r>
              <a:rPr lang="en-US" sz="2800" b="1" dirty="0">
                <a:solidFill>
                  <a:srgbClr val="000000"/>
                </a:solidFill>
                <a:cs typeface="Times New Roman" pitchFamily="18" charset="0"/>
                <a:sym typeface="Wingdings" pitchFamily="2" charset="2"/>
              </a:rPr>
              <a:t>     To prevent the imitation/commercial exploitation of innovator’s 	design without </a:t>
            </a:r>
            <a:r>
              <a:rPr lang="en-US" sz="2800" b="1" u="sng" dirty="0">
                <a:solidFill>
                  <a:srgbClr val="000000"/>
                </a:solidFill>
                <a:cs typeface="Times New Roman" pitchFamily="18" charset="0"/>
                <a:sym typeface="Wingdings" pitchFamily="2" charset="2"/>
              </a:rPr>
              <a:t>prior consent </a:t>
            </a:r>
            <a:r>
              <a:rPr lang="en-US" sz="2800" b="1" dirty="0">
                <a:solidFill>
                  <a:srgbClr val="000000"/>
                </a:solidFill>
                <a:cs typeface="Times New Roman" pitchFamily="18" charset="0"/>
                <a:sym typeface="Wingdings" pitchFamily="2" charset="2"/>
              </a:rPr>
              <a:t>of the proprietor/originator.</a:t>
            </a:r>
          </a:p>
          <a:p>
            <a:pPr eaLnBrk="1" hangingPunct="1">
              <a:buClr>
                <a:srgbClr val="FF00FF"/>
              </a:buClr>
              <a:buFont typeface="Wingdings" pitchFamily="2" charset="2"/>
              <a:buChar char="q"/>
            </a:pPr>
            <a:endParaRPr lang="en-US" sz="2800" b="1" dirty="0">
              <a:solidFill>
                <a:srgbClr val="000000"/>
              </a:solidFill>
              <a:cs typeface="Times New Roman" pitchFamily="18" charset="0"/>
              <a:sym typeface="Wingdings" pitchFamily="2" charset="2"/>
            </a:endParaRPr>
          </a:p>
          <a:p>
            <a:pPr eaLnBrk="1" hangingPunct="1">
              <a:buClr>
                <a:srgbClr val="FF00FF"/>
              </a:buClr>
              <a:buFont typeface="Wingdings" pitchFamily="2" charset="2"/>
              <a:buChar char="q"/>
            </a:pPr>
            <a:r>
              <a:rPr lang="en-US" sz="2800" b="1" dirty="0">
                <a:solidFill>
                  <a:srgbClr val="000000"/>
                </a:solidFill>
                <a:cs typeface="Times New Roman" pitchFamily="18" charset="0"/>
                <a:sym typeface="Wingdings" pitchFamily="2" charset="2"/>
              </a:rPr>
              <a:t> To obtain reward by commercially exploiting the design as well as </a:t>
            </a:r>
            <a:r>
              <a:rPr lang="en-US" sz="2800" b="1" u="sng" dirty="0">
                <a:solidFill>
                  <a:srgbClr val="000000"/>
                </a:solidFill>
                <a:cs typeface="Times New Roman" pitchFamily="18" charset="0"/>
                <a:sym typeface="Wingdings" pitchFamily="2" charset="2"/>
              </a:rPr>
              <a:t>assigning / </a:t>
            </a:r>
            <a:r>
              <a:rPr lang="en-US" sz="2800" b="1" u="sng" dirty="0" smtClean="0">
                <a:solidFill>
                  <a:srgbClr val="000000"/>
                </a:solidFill>
                <a:cs typeface="Times New Roman" pitchFamily="18" charset="0"/>
                <a:sym typeface="Wingdings" pitchFamily="2" charset="2"/>
              </a:rPr>
              <a:t>licensing</a:t>
            </a:r>
            <a:r>
              <a:rPr lang="en-US" sz="2800" b="1" dirty="0" smtClean="0">
                <a:solidFill>
                  <a:srgbClr val="000000"/>
                </a:solidFill>
                <a:cs typeface="Times New Roman" pitchFamily="18" charset="0"/>
                <a:sym typeface="Wingdings" pitchFamily="2" charset="2"/>
              </a:rPr>
              <a:t> </a:t>
            </a:r>
            <a:r>
              <a:rPr lang="en-US" sz="2800" b="1" dirty="0">
                <a:solidFill>
                  <a:srgbClr val="000000"/>
                </a:solidFill>
                <a:cs typeface="Times New Roman" pitchFamily="18" charset="0"/>
                <a:sym typeface="Wingdings" pitchFamily="2" charset="2"/>
              </a:rPr>
              <a:t>the same to other parties.</a:t>
            </a:r>
          </a:p>
        </p:txBody>
      </p:sp>
    </p:spTree>
    <p:extLst>
      <p:ext uri="{BB962C8B-B14F-4D97-AF65-F5344CB8AC3E}">
        <p14:creationId xmlns:p14="http://schemas.microsoft.com/office/powerpoint/2010/main" val="4079688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050"/>
          <p:cNvSpPr txBox="1">
            <a:spLocks noChangeArrowheads="1"/>
          </p:cNvSpPr>
          <p:nvPr/>
        </p:nvSpPr>
        <p:spPr>
          <a:xfrm>
            <a:off x="685800" y="228600"/>
            <a:ext cx="77724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C00000"/>
                </a:solidFill>
                <a:latin typeface="Arial" pitchFamily="34" charset="0"/>
              </a:rPr>
              <a:t>DESIGN IN EVERYDAY LIFE</a:t>
            </a:r>
            <a:endParaRPr lang="en-US" sz="2400" b="1" dirty="0">
              <a:solidFill>
                <a:srgbClr val="C00000"/>
              </a:solidFill>
              <a:latin typeface="Arial" pitchFamily="34" charset="0"/>
            </a:endParaRPr>
          </a:p>
        </p:txBody>
      </p:sp>
      <p:pic>
        <p:nvPicPr>
          <p:cNvPr id="4" name="Picture 2051" descr="ph02747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553200" y="1365250"/>
            <a:ext cx="1631950" cy="996950"/>
          </a:xfrm>
          <a:prstGeom prst="rect">
            <a:avLst/>
          </a:prstGeom>
        </p:spPr>
      </p:pic>
      <p:pic>
        <p:nvPicPr>
          <p:cNvPr id="5" name="Picture 2052" descr="Interior decorators India, Fine interior furniture Indi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600200"/>
            <a:ext cx="28956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53" descr="CRF250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294063"/>
            <a:ext cx="2438400"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57" descr="90137_84c98eb2361ad24c8df7a40bf85405d1_m">
            <a:hlinkClick r:id="rId4" tooltip="three band mobile phone"/>
          </p:cNvPr>
          <p:cNvPicPr>
            <a:picLocks noChangeAspect="1" noChangeArrowheads="1"/>
          </p:cNvPicPr>
          <p:nvPr/>
        </p:nvPicPr>
        <p:blipFill>
          <a:blip r:embed="rId6">
            <a:lum bright="12000" contrast="24000"/>
            <a:extLst>
              <a:ext uri="{28A0092B-C50C-407E-A947-70E740481C1C}">
                <a14:useLocalDpi xmlns:a14="http://schemas.microsoft.com/office/drawing/2010/main" val="0"/>
              </a:ext>
            </a:extLst>
          </a:blip>
          <a:srcRect/>
          <a:stretch>
            <a:fillRect/>
          </a:stretch>
        </p:blipFill>
        <p:spPr bwMode="auto">
          <a:xfrm>
            <a:off x="6629400" y="2438400"/>
            <a:ext cx="12176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58" descr="Image32">
            <a:hlinkClick r:id="rId7" action="ppaction://hlinkfile"/>
          </p:cNvPr>
          <p:cNvPicPr>
            <a:picLocks noChangeAspect="1" noChangeArrowheads="1"/>
          </p:cNvPicPr>
          <p:nvPr/>
        </p:nvPicPr>
        <p:blipFill>
          <a:blip r:embed="rId8">
            <a:lum contrast="36000"/>
            <a:extLst>
              <a:ext uri="{28A0092B-C50C-407E-A947-70E740481C1C}">
                <a14:useLocalDpi xmlns:a14="http://schemas.microsoft.com/office/drawing/2010/main" val="0"/>
              </a:ext>
            </a:extLst>
          </a:blip>
          <a:srcRect/>
          <a:stretch>
            <a:fillRect/>
          </a:stretch>
        </p:blipFill>
        <p:spPr bwMode="auto">
          <a:xfrm>
            <a:off x="3276600" y="4402138"/>
            <a:ext cx="3124200"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5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a:xfrm>
            <a:off x="6553200" y="3924300"/>
            <a:ext cx="1233488" cy="2552700"/>
          </a:xfrm>
          <a:prstGeom prst="rect">
            <a:avLst/>
          </a:prstGeom>
          <a:solidFill>
            <a:schemeClr val="bg1"/>
          </a:solidFill>
        </p:spPr>
      </p:pic>
      <p:pic>
        <p:nvPicPr>
          <p:cNvPr id="1026" name="Picture 2" descr="http://10.199.2.58/Design_Docs/200001-250000/226554/publication-226554-registered.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528" y="1196973"/>
            <a:ext cx="2869022" cy="2097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424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3"/>
          <p:cNvSpPr txBox="1">
            <a:spLocks noChangeArrowheads="1"/>
          </p:cNvSpPr>
          <p:nvPr/>
        </p:nvSpPr>
        <p:spPr bwMode="auto">
          <a:xfrm>
            <a:off x="2667000" y="260648"/>
            <a:ext cx="4191000" cy="641350"/>
          </a:xfrm>
          <a:prstGeom prst="rect">
            <a:avLst/>
          </a:prstGeom>
          <a:noFill/>
          <a:ln>
            <a:noFill/>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pPr>
            <a:r>
              <a:rPr lang="en-US" sz="3600" b="1" dirty="0">
                <a:solidFill>
                  <a:srgbClr val="C00000"/>
                </a:solidFill>
                <a:latin typeface="Times New Roman" pitchFamily="18" charset="0"/>
                <a:sym typeface="Wingdings" pitchFamily="2" charset="2"/>
              </a:rPr>
              <a:t>Consumer Products</a:t>
            </a:r>
          </a:p>
        </p:txBody>
      </p:sp>
      <p:pic>
        <p:nvPicPr>
          <p:cNvPr id="39" name="Picture 4" descr="ir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9540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 descr="ir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488" y="3651250"/>
            <a:ext cx="1752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6" descr="ph01051j"/>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3810000" y="1524000"/>
            <a:ext cx="2438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7" descr="ph01079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048000"/>
            <a:ext cx="274320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8" descr="disp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2362200"/>
            <a:ext cx="121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9" descr="bot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304800"/>
            <a:ext cx="118745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0" descr="ph02742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0"/>
            <a:ext cx="3124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1" descr="ph02747j"/>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819525"/>
            <a:ext cx="27432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2" descr="ph02737j"/>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2209800"/>
            <a:ext cx="25146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3" descr="bot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0800" y="1447800"/>
            <a:ext cx="8001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4" descr="comb"/>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67200" y="2590800"/>
            <a:ext cx="9525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5" descr="friz6"/>
          <p:cNvPicPr>
            <a:picLocks noChangeAspect="1" noChangeArrowheads="1"/>
          </p:cNvPicPr>
          <p:nvPr/>
        </p:nvPicPr>
        <p:blipFill>
          <a:blip r:embed="rId13">
            <a:lum bright="-36000" contrast="-6000"/>
            <a:extLst>
              <a:ext uri="{28A0092B-C50C-407E-A947-70E740481C1C}">
                <a14:useLocalDpi xmlns:a14="http://schemas.microsoft.com/office/drawing/2010/main" val="0"/>
              </a:ext>
            </a:extLst>
          </a:blip>
          <a:srcRect/>
          <a:stretch>
            <a:fillRect/>
          </a:stretch>
        </p:blipFill>
        <p:spPr bwMode="auto">
          <a:xfrm>
            <a:off x="7391400" y="2895600"/>
            <a:ext cx="152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6" descr="cp3"/>
          <p:cNvPicPr>
            <a:picLocks noChangeAspect="1" noChangeArrowheads="1"/>
          </p:cNvPicPr>
          <p:nvPr/>
        </p:nvPicPr>
        <p:blipFill>
          <a:blip r:embed="rId14">
            <a:lum bright="-6000"/>
            <a:extLst>
              <a:ext uri="{28A0092B-C50C-407E-A947-70E740481C1C}">
                <a14:useLocalDpi xmlns:a14="http://schemas.microsoft.com/office/drawing/2010/main" val="0"/>
              </a:ext>
            </a:extLst>
          </a:blip>
          <a:srcRect/>
          <a:stretch>
            <a:fillRect/>
          </a:stretch>
        </p:blipFill>
        <p:spPr bwMode="auto">
          <a:xfrm>
            <a:off x="2362200" y="5181600"/>
            <a:ext cx="1600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7" descr="pb"/>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91000" y="5346700"/>
            <a:ext cx="9144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8" descr="tb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57800" y="4648200"/>
            <a:ext cx="1752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9" descr="pen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62800" y="5486400"/>
            <a:ext cx="1752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7292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7"/>
          <p:cNvSpPr txBox="1">
            <a:spLocks noChangeArrowheads="1"/>
          </p:cNvSpPr>
          <p:nvPr/>
        </p:nvSpPr>
        <p:spPr bwMode="auto">
          <a:xfrm>
            <a:off x="2209800" y="260648"/>
            <a:ext cx="5029200" cy="641350"/>
          </a:xfrm>
          <a:prstGeom prst="rect">
            <a:avLst/>
          </a:prstGeom>
          <a:noFill/>
          <a:ln>
            <a:noFill/>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pPr>
            <a:r>
              <a:rPr lang="en-US" sz="3600" b="1" dirty="0">
                <a:solidFill>
                  <a:srgbClr val="C00000"/>
                </a:solidFill>
                <a:latin typeface="Times New Roman" pitchFamily="18" charset="0"/>
                <a:sym typeface="Wingdings" pitchFamily="2" charset="2"/>
              </a:rPr>
              <a:t>Pharmaceutical Product</a:t>
            </a:r>
          </a:p>
        </p:txBody>
      </p:sp>
      <p:pic>
        <p:nvPicPr>
          <p:cNvPr id="3" name="Picture 1028" descr="amp"/>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a:stretch>
            <a:fillRect/>
          </a:stretch>
        </p:blipFill>
        <p:spPr bwMode="auto">
          <a:xfrm>
            <a:off x="7391400" y="3048000"/>
            <a:ext cx="13843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29" descr="amp3"/>
          <p:cNvPicPr>
            <a:picLocks noChangeAspect="1" noChangeArrowheads="1"/>
          </p:cNvPicPr>
          <p:nvPr/>
        </p:nvPicPr>
        <p:blipFill>
          <a:blip r:embed="rId3">
            <a:lum bright="-24000" contrast="24000"/>
            <a:extLst>
              <a:ext uri="{28A0092B-C50C-407E-A947-70E740481C1C}">
                <a14:useLocalDpi xmlns:a14="http://schemas.microsoft.com/office/drawing/2010/main" val="0"/>
              </a:ext>
            </a:extLst>
          </a:blip>
          <a:srcRect/>
          <a:stretch>
            <a:fillRect/>
          </a:stretch>
        </p:blipFill>
        <p:spPr bwMode="auto">
          <a:xfrm>
            <a:off x="304800" y="1600200"/>
            <a:ext cx="1752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30" descr="amp4"/>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3733800" y="1600200"/>
            <a:ext cx="14859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31" descr="amp1"/>
          <p:cNvPicPr>
            <a:picLocks noChangeAspect="1" noChangeArrowheads="1"/>
          </p:cNvPicPr>
          <p:nvPr/>
        </p:nvPicPr>
        <p:blipFill>
          <a:blip r:embed="rId5">
            <a:lum bright="-24000" contrast="18000"/>
            <a:extLst>
              <a:ext uri="{28A0092B-C50C-407E-A947-70E740481C1C}">
                <a14:useLocalDpi xmlns:a14="http://schemas.microsoft.com/office/drawing/2010/main" val="0"/>
              </a:ext>
            </a:extLst>
          </a:blip>
          <a:srcRect/>
          <a:stretch>
            <a:fillRect/>
          </a:stretch>
        </p:blipFill>
        <p:spPr bwMode="auto">
          <a:xfrm>
            <a:off x="7156450" y="1600200"/>
            <a:ext cx="19875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2" descr="cap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200400"/>
            <a:ext cx="1371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33" descr="capsu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5181600"/>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34" descr="i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0288" y="103188"/>
            <a:ext cx="1701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35" descr="ih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4648200"/>
            <a:ext cx="13208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36" descr="ih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4724400"/>
            <a:ext cx="13843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37" descr="ih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4572000"/>
            <a:ext cx="12446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38" descr="syr2"/>
          <p:cNvPicPr>
            <a:picLocks noChangeAspect="1" noChangeArrowheads="1"/>
          </p:cNvPicPr>
          <p:nvPr/>
        </p:nvPicPr>
        <p:blipFill>
          <a:blip r:embed="rId12">
            <a:lum bright="12000"/>
            <a:extLst>
              <a:ext uri="{28A0092B-C50C-407E-A947-70E740481C1C}">
                <a14:useLocalDpi xmlns:a14="http://schemas.microsoft.com/office/drawing/2010/main" val="0"/>
              </a:ext>
            </a:extLst>
          </a:blip>
          <a:srcRect/>
          <a:stretch>
            <a:fillRect/>
          </a:stretch>
        </p:blipFill>
        <p:spPr bwMode="auto">
          <a:xfrm>
            <a:off x="5334000" y="1676400"/>
            <a:ext cx="1701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39" descr="syr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09800" y="1752600"/>
            <a:ext cx="1346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40" descr="syr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381000"/>
            <a:ext cx="14351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41" descr="syr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38400" y="3429000"/>
            <a:ext cx="14351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42" descr="di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19600" y="3048000"/>
            <a:ext cx="889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43" descr="disp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10200" y="3200400"/>
            <a:ext cx="1384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44" descr="disp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53000" y="5181600"/>
            <a:ext cx="9398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8079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752600" y="260648"/>
            <a:ext cx="5486400" cy="641350"/>
          </a:xfrm>
          <a:prstGeom prst="rect">
            <a:avLst/>
          </a:prstGeom>
          <a:noFill/>
          <a:ln>
            <a:noFill/>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pPr>
            <a:r>
              <a:rPr lang="en-US" sz="3600" b="1" dirty="0">
                <a:solidFill>
                  <a:srgbClr val="C00000"/>
                </a:solidFill>
                <a:latin typeface="Times New Roman" pitchFamily="18" charset="0"/>
                <a:sym typeface="Wingdings" pitchFamily="2" charset="2"/>
              </a:rPr>
              <a:t>Textile &amp; </a:t>
            </a:r>
            <a:r>
              <a:rPr lang="en-US" sz="3600" b="1" dirty="0" err="1">
                <a:solidFill>
                  <a:srgbClr val="C00000"/>
                </a:solidFill>
                <a:latin typeface="Times New Roman" pitchFamily="18" charset="0"/>
                <a:sym typeface="Wingdings" pitchFamily="2" charset="2"/>
              </a:rPr>
              <a:t>Jewellery</a:t>
            </a:r>
            <a:endParaRPr lang="en-US" sz="3600" b="1" dirty="0">
              <a:solidFill>
                <a:srgbClr val="C00000"/>
              </a:solidFill>
              <a:latin typeface="Times New Roman" pitchFamily="18" charset="0"/>
              <a:sym typeface="Wingdings" pitchFamily="2" charset="2"/>
            </a:endParaRPr>
          </a:p>
        </p:txBody>
      </p:sp>
      <p:pic>
        <p:nvPicPr>
          <p:cNvPr id="5" name="Picture 4" desc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657600"/>
            <a:ext cx="20955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484784"/>
            <a:ext cx="1320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548680"/>
            <a:ext cx="1600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419600"/>
            <a:ext cx="13017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j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2667000"/>
            <a:ext cx="15621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j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381000"/>
            <a:ext cx="11303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j3"/>
          <p:cNvPicPr>
            <a:picLocks noChangeAspect="1" noChangeArrowheads="1"/>
          </p:cNvPicPr>
          <p:nvPr/>
        </p:nvPicPr>
        <p:blipFill>
          <a:blip r:embed="rId8">
            <a:lum bright="-6000" contrast="54000"/>
            <a:extLst>
              <a:ext uri="{28A0092B-C50C-407E-A947-70E740481C1C}">
                <a14:useLocalDpi xmlns:a14="http://schemas.microsoft.com/office/drawing/2010/main" val="0"/>
              </a:ext>
            </a:extLst>
          </a:blip>
          <a:srcRect/>
          <a:stretch>
            <a:fillRect/>
          </a:stretch>
        </p:blipFill>
        <p:spPr bwMode="auto">
          <a:xfrm>
            <a:off x="4686300" y="1340768"/>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d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00" y="4267200"/>
            <a:ext cx="14224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j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0400" y="1905000"/>
            <a:ext cx="174625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rnamen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8263" y="3009900"/>
            <a:ext cx="1143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j"/>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0400" y="3276600"/>
            <a:ext cx="1676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81463" y="5619750"/>
            <a:ext cx="10668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j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38800" y="5029200"/>
            <a:ext cx="14224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j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15200" y="4876800"/>
            <a:ext cx="13017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1225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1053</TotalTime>
  <Words>2242</Words>
  <Application>Microsoft Office PowerPoint</Application>
  <PresentationFormat>On-screen Show (4:3)</PresentationFormat>
  <Paragraphs>410</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      Designs Act, 2000 Designs Rules, 2001  vis-a-vis   DESIGN APPLICATION  EXAMINATION   &amp;  Related Procedures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Act, 2000 Designs Rule, 2001 &amp;  Examination of DESIGN APPLICATION</dc:title>
  <dc:creator>IPO</dc:creator>
  <cp:lastModifiedBy>YOGESH BAJAJ</cp:lastModifiedBy>
  <cp:revision>171</cp:revision>
  <cp:lastPrinted>2016-05-16T11:47:17Z</cp:lastPrinted>
  <dcterms:created xsi:type="dcterms:W3CDTF">2016-05-13T10:00:52Z</dcterms:created>
  <dcterms:modified xsi:type="dcterms:W3CDTF">2018-02-09T10:19:39Z</dcterms:modified>
</cp:coreProperties>
</file>