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8" r:id="rId2"/>
    <p:sldId id="470" r:id="rId3"/>
    <p:sldId id="436" r:id="rId4"/>
    <p:sldId id="475" r:id="rId5"/>
    <p:sldId id="445" r:id="rId6"/>
    <p:sldId id="477" r:id="rId7"/>
    <p:sldId id="476" r:id="rId8"/>
    <p:sldId id="478" r:id="rId9"/>
    <p:sldId id="474" r:id="rId10"/>
    <p:sldId id="473" r:id="rId11"/>
    <p:sldId id="471" r:id="rId12"/>
    <p:sldId id="479" r:id="rId13"/>
    <p:sldId id="481" r:id="rId14"/>
    <p:sldId id="480" r:id="rId15"/>
    <p:sldId id="483" r:id="rId16"/>
    <p:sldId id="484" r:id="rId17"/>
    <p:sldId id="485" r:id="rId18"/>
    <p:sldId id="487" r:id="rId19"/>
    <p:sldId id="488" r:id="rId20"/>
    <p:sldId id="489" r:id="rId21"/>
    <p:sldId id="490" r:id="rId22"/>
    <p:sldId id="491" r:id="rId23"/>
    <p:sldId id="492" r:id="rId24"/>
    <p:sldId id="493" r:id="rId25"/>
    <p:sldId id="494" r:id="rId26"/>
    <p:sldId id="497" r:id="rId27"/>
    <p:sldId id="495" r:id="rId28"/>
    <p:sldId id="496" r:id="rId29"/>
    <p:sldId id="498" r:id="rId30"/>
    <p:sldId id="499" r:id="rId31"/>
    <p:sldId id="500" r:id="rId32"/>
    <p:sldId id="502" r:id="rId33"/>
    <p:sldId id="503" r:id="rId34"/>
    <p:sldId id="501" r:id="rId35"/>
    <p:sldId id="504" r:id="rId36"/>
    <p:sldId id="506" r:id="rId37"/>
    <p:sldId id="401" r:id="rId38"/>
    <p:sldId id="356" r:id="rId39"/>
  </p:sldIdLst>
  <p:sldSz cx="9144000" cy="6858000" type="screen4x3"/>
  <p:notesSz cx="6799263" cy="99298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  <a:srgbClr val="0099FF"/>
    <a:srgbClr val="423D83"/>
    <a:srgbClr val="003399"/>
    <a:srgbClr val="000066"/>
    <a:srgbClr val="6699FF"/>
    <a:srgbClr val="00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4" autoAdjust="0"/>
    <p:restoredTop sz="94783" autoAdjust="0"/>
  </p:normalViewPr>
  <p:slideViewPr>
    <p:cSldViewPr>
      <p:cViewPr varScale="1">
        <p:scale>
          <a:sx n="90" d="100"/>
          <a:sy n="90" d="100"/>
        </p:scale>
        <p:origin x="102" y="2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136" d="100"/>
          <a:sy n="136" d="100"/>
        </p:scale>
        <p:origin x="-96" y="-19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587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1A61540-B50A-4210-B53A-3F1580CDD5EF}" type="datetimeFigureOut">
              <a:rPr lang="de-DE"/>
              <a:pPr>
                <a:defRPr/>
              </a:pPr>
              <a:t>18.02.2019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179"/>
            <a:ext cx="2947088" cy="497046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587" y="9431179"/>
            <a:ext cx="2947088" cy="497046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AE98DEB-9FA1-4038-8BD7-C5A09A2E470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088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587" y="0"/>
            <a:ext cx="2947088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9" y="4716383"/>
            <a:ext cx="5440046" cy="446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179"/>
            <a:ext cx="2947088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587" y="9431179"/>
            <a:ext cx="2947088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E1665C7-4FF4-4FA8-A36F-8A823ADB67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7287" cy="3724275"/>
          </a:xfrm>
          <a:ln/>
        </p:spPr>
      </p:sp>
      <p:sp>
        <p:nvSpPr>
          <p:cNvPr id="593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/>
              <a:t>Titel vorlesen</a:t>
            </a:r>
          </a:p>
          <a:p>
            <a:r>
              <a:rPr lang="de-DE"/>
              <a:t>Focus on practical aspects of RCDs</a:t>
            </a:r>
          </a:p>
          <a:p>
            <a:r>
              <a:rPr lang="de-DE"/>
              <a:t>Dont want to bother you with filing details, </a:t>
            </a:r>
          </a:p>
          <a:p>
            <a:r>
              <a:rPr lang="de-DE"/>
              <a:t>Question about procedure at the end of course</a:t>
            </a:r>
          </a:p>
          <a:p>
            <a:endParaRPr lang="de-DE"/>
          </a:p>
        </p:txBody>
      </p:sp>
      <p:sp>
        <p:nvSpPr>
          <p:cNvPr id="6144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6631B9-983F-4F53-A4DF-3B6E69C0411E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8C181-CD40-49D7-9260-1145234BE8DD}" type="slidenum">
              <a:rPr lang="de-DE"/>
              <a:pPr/>
              <a:t>37</a:t>
            </a:fld>
            <a:endParaRPr lang="de-DE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7287" cy="372427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7287" cy="3724275"/>
          </a:xfrm>
          <a:ln/>
        </p:spPr>
      </p:sp>
      <p:sp>
        <p:nvSpPr>
          <p:cNvPr id="10240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10342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B7F6FA-8751-459C-91C4-6CDE9B6F07E2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VKK</a:t>
            </a:r>
            <a:r>
              <a:rPr lang="de-DE">
                <a:solidFill>
                  <a:schemeClr val="bg1"/>
                </a:solidFill>
              </a:rPr>
              <a:t> </a:t>
            </a:r>
            <a:r>
              <a:rPr lang="de-DE"/>
              <a:t>Patentanwälte 						                </a:t>
            </a:r>
            <a:fld id="{29277E4F-53C5-4524-9D74-46F4A1E6DE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VKK</a:t>
            </a:r>
            <a:r>
              <a:rPr lang="de-DE">
                <a:solidFill>
                  <a:schemeClr val="bg1"/>
                </a:solidFill>
              </a:rPr>
              <a:t> </a:t>
            </a:r>
            <a:r>
              <a:rPr lang="de-DE"/>
              <a:t>Patentanwälte 						                </a:t>
            </a:r>
            <a:fld id="{376BA1D1-C811-40B9-9F0F-250634ADEA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VKK</a:t>
            </a:r>
            <a:r>
              <a:rPr lang="de-DE">
                <a:solidFill>
                  <a:schemeClr val="bg1"/>
                </a:solidFill>
              </a:rPr>
              <a:t> </a:t>
            </a:r>
            <a:r>
              <a:rPr lang="de-DE"/>
              <a:t>Patentanwälte 						                </a:t>
            </a:r>
            <a:fld id="{89D3AA70-5291-4590-B06F-C562C97575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KK_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4831" y="1268762"/>
            <a:ext cx="8419171" cy="4846281"/>
          </a:xfrm>
        </p:spPr>
        <p:txBody>
          <a:bodyPr/>
          <a:lstStyle>
            <a:lvl1pPr>
              <a:defRPr sz="2400">
                <a:latin typeface="Arno Pro"/>
              </a:defRPr>
            </a:lvl1pPr>
            <a:lvl2pPr>
              <a:defRPr sz="2000">
                <a:latin typeface="Arno Pro"/>
              </a:defRPr>
            </a:lvl2pPr>
            <a:lvl3pPr>
              <a:defRPr sz="1600">
                <a:latin typeface="Arno Pro"/>
              </a:defRPr>
            </a:lvl3pPr>
            <a:lvl4pPr>
              <a:defRPr>
                <a:latin typeface="Arno Pro"/>
              </a:defRPr>
            </a:lvl4pPr>
            <a:lvl5pPr>
              <a:defRPr>
                <a:latin typeface="Arno Pro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724829" y="6286500"/>
            <a:ext cx="8419170" cy="323850"/>
          </a:xfrm>
        </p:spPr>
        <p:txBody>
          <a:bodyPr/>
          <a:lstStyle>
            <a:lvl1pPr>
              <a:defRPr sz="120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r>
              <a:rPr lang="de-DE" dirty="0"/>
              <a:t>VKK </a:t>
            </a:r>
            <a:r>
              <a:rPr lang="de-DE" cap="small" dirty="0"/>
              <a:t>Patentanwälte 2019</a:t>
            </a:r>
            <a:endParaRPr lang="de-DE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VKK</a:t>
            </a:r>
            <a:r>
              <a:rPr lang="de-DE">
                <a:solidFill>
                  <a:schemeClr val="bg1"/>
                </a:solidFill>
              </a:rPr>
              <a:t> </a:t>
            </a:r>
            <a:r>
              <a:rPr lang="de-DE"/>
              <a:t>Patentanwälte 						                </a:t>
            </a:r>
            <a:fld id="{BFAEF433-EE08-4978-B4B5-0EAA37A8AF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VKK</a:t>
            </a:r>
            <a:r>
              <a:rPr lang="de-DE">
                <a:solidFill>
                  <a:schemeClr val="bg1"/>
                </a:solidFill>
              </a:rPr>
              <a:t> </a:t>
            </a:r>
            <a:r>
              <a:rPr lang="de-DE"/>
              <a:t>Patentanwälte 						                </a:t>
            </a:r>
            <a:fld id="{65C52215-9032-407F-AD5B-8281AFDADC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VKK</a:t>
            </a:r>
            <a:r>
              <a:rPr lang="de-DE">
                <a:solidFill>
                  <a:schemeClr val="bg1"/>
                </a:solidFill>
              </a:rPr>
              <a:t> </a:t>
            </a:r>
            <a:r>
              <a:rPr lang="de-DE"/>
              <a:t>Patentanwälte 						                </a:t>
            </a:r>
            <a:fld id="{2810953C-57C0-44D5-8171-2DD80F5D8D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VKK</a:t>
            </a:r>
            <a:r>
              <a:rPr lang="de-DE">
                <a:solidFill>
                  <a:schemeClr val="bg1"/>
                </a:solidFill>
              </a:rPr>
              <a:t> </a:t>
            </a:r>
            <a:r>
              <a:rPr lang="de-DE"/>
              <a:t>Patentanwälte 						                </a:t>
            </a:r>
            <a:fld id="{4EC3B2F6-0D05-47F5-A25C-4959C0AF4D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VKK</a:t>
            </a:r>
            <a:r>
              <a:rPr lang="de-DE">
                <a:solidFill>
                  <a:schemeClr val="bg1"/>
                </a:solidFill>
              </a:rPr>
              <a:t> </a:t>
            </a:r>
            <a:r>
              <a:rPr lang="de-DE"/>
              <a:t>Patentanwälte 						                </a:t>
            </a:r>
            <a:fld id="{C9598353-69C1-4B74-8A63-5270414D42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VKK</a:t>
            </a:r>
            <a:r>
              <a:rPr lang="de-DE">
                <a:solidFill>
                  <a:schemeClr val="bg1"/>
                </a:solidFill>
              </a:rPr>
              <a:t> </a:t>
            </a:r>
            <a:r>
              <a:rPr lang="de-DE"/>
              <a:t>Patentanwälte 						                </a:t>
            </a:r>
            <a:fld id="{04EF703D-BEB2-4393-A054-1BABAF997CB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VKK</a:t>
            </a:r>
            <a:r>
              <a:rPr lang="de-DE">
                <a:solidFill>
                  <a:schemeClr val="bg1"/>
                </a:solidFill>
              </a:rPr>
              <a:t> </a:t>
            </a:r>
            <a:r>
              <a:rPr lang="de-DE"/>
              <a:t>Patentanwälte 						                </a:t>
            </a:r>
            <a:fld id="{2E172F9F-257D-4FB4-A4B4-C50A4CC325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58063" y="0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7" y="1268760"/>
            <a:ext cx="8171755" cy="501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85815" y="6391275"/>
            <a:ext cx="810666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  <a:latin typeface="Arno Pro" pitchFamily="18" charset="0"/>
                <a:cs typeface="+mn-cs"/>
              </a:defRPr>
            </a:lvl1pPr>
          </a:lstStyle>
          <a:p>
            <a:pPr algn="r">
              <a:defRPr/>
            </a:pPr>
            <a:r>
              <a:rPr lang="de-DE" dirty="0"/>
              <a:t>VKK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/>
              <a:t>Patentanwälte 2019</a:t>
            </a: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2" y="0"/>
            <a:ext cx="720725" cy="6858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  <p:sldLayoutId id="2147484468" r:id="rId10"/>
    <p:sldLayoutId id="2147484469" r:id="rId11"/>
  </p:sldLayoutIdLst>
  <p:transition>
    <p:fade thruBlk="1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cgi-mad/guest/ifetch5?ENG+MADRID-FULL.vdb+11-00+41219204-KEY+256+0+2663793+BASICHTML-ENG+1+2+1+25+SEP-0/HITNUM,PN,MAR,,,IMAGE+MAR%2fbionade+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po.int/cgi-mad/guest/ifetch5?ENG+MADRID-FULL.vdb+11-00+41219204-KEY+256+0+2783626+BASICHTML-ENG+2+2+1+25+SEP-0/HITNUM,PN,MAR,,,IMAGE+MAR%2fbionade+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0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1557342"/>
            <a:ext cx="7772400" cy="45862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de-DE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Intellectual</a:t>
            </a:r>
            <a: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Property </a:t>
            </a:r>
            <a:r>
              <a:rPr lang="de-DE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rights</a:t>
            </a:r>
            <a:b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de-DE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key</a:t>
            </a:r>
            <a: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succesful</a:t>
            </a:r>
            <a: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business</a:t>
            </a:r>
            <a: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strategy</a:t>
            </a:r>
            <a:b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IP </a:t>
            </a:r>
            <a:r>
              <a:rPr lang="de-DE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rights</a:t>
            </a:r>
            <a: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de-DE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markets</a:t>
            </a:r>
            <a:br>
              <a:rPr lang="de-D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(a </a:t>
            </a:r>
            <a:r>
              <a:rPr lang="de-DE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</a:t>
            </a:r>
            <a:r>
              <a:rPr lang="de-DE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study</a:t>
            </a:r>
            <a:r>
              <a:rPr lang="de-DE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de-DE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de-DE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de-D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Lars Hoppe</a:t>
            </a:r>
            <a:b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VKK Patentanwälte </a:t>
            </a:r>
            <a:b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www.vkkpatent.com</a:t>
            </a:r>
            <a:b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de-D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83572" y="548684"/>
            <a:ext cx="213552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1.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Introduction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4998D23-A4E5-47F8-A3F4-18DD20AAA839}"/>
              </a:ext>
            </a:extLst>
          </p:cNvPr>
          <p:cNvSpPr/>
          <p:nvPr/>
        </p:nvSpPr>
        <p:spPr>
          <a:xfrm>
            <a:off x="7166027" y="6608389"/>
            <a:ext cx="1977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VKK </a:t>
            </a:r>
            <a:r>
              <a:rPr lang="de-DE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Patentanwälte 2019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E19B372-9841-4510-9C05-9B3C7589523F}"/>
              </a:ext>
            </a:extLst>
          </p:cNvPr>
          <p:cNvSpPr>
            <a:spLocks noChangeAspect="1"/>
          </p:cNvSpPr>
          <p:nvPr/>
        </p:nvSpPr>
        <p:spPr>
          <a:xfrm>
            <a:off x="1619672" y="1700808"/>
            <a:ext cx="4428492" cy="4428492"/>
          </a:xfrm>
          <a:prstGeom prst="ellipse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CF65414-EC78-49D0-B69C-DE7D38E776A1}"/>
              </a:ext>
            </a:extLst>
          </p:cNvPr>
          <p:cNvSpPr txBox="1"/>
          <p:nvPr/>
        </p:nvSpPr>
        <p:spPr>
          <a:xfrm>
            <a:off x="3131840" y="1226373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endParaRPr lang="de-DE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C583E92-3426-4400-B2CA-4EC0BA8DAA85}"/>
              </a:ext>
            </a:extLst>
          </p:cNvPr>
          <p:cNvSpPr txBox="1"/>
          <p:nvPr/>
        </p:nvSpPr>
        <p:spPr>
          <a:xfrm>
            <a:off x="5775766" y="1167137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style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50F0695-4B12-4096-878F-17A6DFF4DD73}"/>
              </a:ext>
            </a:extLst>
          </p:cNvPr>
          <p:cNvSpPr txBox="1"/>
          <p:nvPr/>
        </p:nvSpPr>
        <p:spPr>
          <a:xfrm>
            <a:off x="2346713" y="2147666"/>
            <a:ext cx="2225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Air </a:t>
            </a:r>
            <a:r>
              <a:rPr lang="de-DE" dirty="0" err="1"/>
              <a:t>conditioning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15125DE-D1B0-4DDA-BF9D-14EAC8EB9B9D}"/>
              </a:ext>
            </a:extLst>
          </p:cNvPr>
          <p:cNvSpPr txBox="1"/>
          <p:nvPr/>
        </p:nvSpPr>
        <p:spPr>
          <a:xfrm>
            <a:off x="3275858" y="2966598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car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297C5D1-7BA4-418C-835B-0DD309719783}"/>
              </a:ext>
            </a:extLst>
          </p:cNvPr>
          <p:cNvSpPr txBox="1"/>
          <p:nvPr/>
        </p:nvSpPr>
        <p:spPr>
          <a:xfrm>
            <a:off x="1771102" y="3785531"/>
            <a:ext cx="158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refrigerator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0A92695-C1E4-4057-9472-C97A0DD2FA46}"/>
              </a:ext>
            </a:extLst>
          </p:cNvPr>
          <p:cNvSpPr txBox="1"/>
          <p:nvPr/>
        </p:nvSpPr>
        <p:spPr>
          <a:xfrm>
            <a:off x="4327338" y="4017841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kitchen</a:t>
            </a:r>
            <a:r>
              <a:rPr lang="de-DE" dirty="0"/>
              <a:t> </a:t>
            </a:r>
            <a:r>
              <a:rPr lang="de-DE" dirty="0" err="1"/>
              <a:t>aid</a:t>
            </a:r>
            <a:endParaRPr lang="de-DE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0BA3C6C-99A4-4221-A64C-4E14A0A3B6BD}"/>
              </a:ext>
            </a:extLst>
          </p:cNvPr>
          <p:cNvSpPr>
            <a:spLocks noChangeAspect="1"/>
          </p:cNvSpPr>
          <p:nvPr/>
        </p:nvSpPr>
        <p:spPr>
          <a:xfrm>
            <a:off x="4247964" y="1700808"/>
            <a:ext cx="4428492" cy="4428492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6175185-D183-4A14-B661-569CE0521E33}"/>
              </a:ext>
            </a:extLst>
          </p:cNvPr>
          <p:cNvSpPr txBox="1"/>
          <p:nvPr/>
        </p:nvSpPr>
        <p:spPr>
          <a:xfrm>
            <a:off x="6689138" y="2805768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Clothing</a:t>
            </a:r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F9CFFAF-95DB-46B4-A02B-1130D14BD338}"/>
              </a:ext>
            </a:extLst>
          </p:cNvPr>
          <p:cNvSpPr txBox="1"/>
          <p:nvPr/>
        </p:nvSpPr>
        <p:spPr>
          <a:xfrm>
            <a:off x="5251214" y="2344103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food</a:t>
            </a:r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B59EDF5-F215-43D5-B2E4-B21FCE00B445}"/>
              </a:ext>
            </a:extLst>
          </p:cNvPr>
          <p:cNvSpPr txBox="1"/>
          <p:nvPr/>
        </p:nvSpPr>
        <p:spPr>
          <a:xfrm>
            <a:off x="3272866" y="4686237"/>
            <a:ext cx="1515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Consumer</a:t>
            </a:r>
          </a:p>
          <a:p>
            <a:r>
              <a:rPr lang="de-DE" dirty="0" err="1"/>
              <a:t>electronics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29053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83570" y="548684"/>
            <a:ext cx="3179075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2. Case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studies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-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food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6BA6243-6DF4-4DAE-A038-BB458AED88A9}"/>
              </a:ext>
            </a:extLst>
          </p:cNvPr>
          <p:cNvSpPr/>
          <p:nvPr/>
        </p:nvSpPr>
        <p:spPr>
          <a:xfrm>
            <a:off x="7166027" y="6608389"/>
            <a:ext cx="1977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VKK </a:t>
            </a:r>
            <a:r>
              <a:rPr lang="de-DE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Patentanwälte 2019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505A100-5C55-4E1D-A28F-F4835DFAF00D}"/>
              </a:ext>
            </a:extLst>
          </p:cNvPr>
          <p:cNvSpPr/>
          <p:nvPr/>
        </p:nvSpPr>
        <p:spPr>
          <a:xfrm>
            <a:off x="971600" y="1683907"/>
            <a:ext cx="7920880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2722" indent="-562722">
              <a:spcBef>
                <a:spcPct val="40000"/>
              </a:spcBef>
              <a:buClr>
                <a:schemeClr val="accent2"/>
              </a:buClr>
              <a:buSzPct val="60000"/>
            </a:pPr>
            <a:r>
              <a:rPr lang="de-DE" sz="280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KG, </a:t>
            </a:r>
            <a:r>
              <a:rPr lang="de-DE" sz="2800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founded</a:t>
            </a:r>
            <a:r>
              <a:rPr lang="de-DE" sz="280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1827; Private </a:t>
            </a:r>
            <a:r>
              <a:rPr lang="de-DE" sz="2800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brewery</a:t>
            </a:r>
            <a:r>
              <a:rPr lang="de-DE" sz="280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62722" indent="-562722">
              <a:spcBef>
                <a:spcPct val="40000"/>
              </a:spcBef>
              <a:buClr>
                <a:schemeClr val="accent2"/>
              </a:buClr>
              <a:buSzPct val="60000"/>
            </a:pPr>
            <a:endParaRPr lang="de-DE" sz="2800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2722" indent="-562722">
              <a:spcBef>
                <a:spcPct val="40000"/>
              </a:spcBef>
              <a:buClr>
                <a:schemeClr val="accent2"/>
              </a:buClr>
              <a:buSzPct val="60000"/>
            </a:pPr>
            <a:r>
              <a:rPr lang="de-DE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 </a:t>
            </a:r>
            <a:r>
              <a:rPr lang="de-DE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turnover</a:t>
            </a:r>
            <a:r>
              <a:rPr lang="de-DE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diminished</a:t>
            </a:r>
            <a:r>
              <a:rPr lang="de-DE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insolvency</a:t>
            </a:r>
            <a:r>
              <a:rPr lang="de-DE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ahead</a:t>
            </a:r>
            <a:r>
              <a:rPr lang="de-DE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62722" indent="-562722">
              <a:spcBef>
                <a:spcPct val="40000"/>
              </a:spcBef>
              <a:buClr>
                <a:schemeClr val="accent2"/>
              </a:buClr>
              <a:buSzPct val="60000"/>
            </a:pPr>
            <a:r>
              <a:rPr lang="de-DE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Rescued</a:t>
            </a:r>
            <a:r>
              <a:rPr lang="de-DE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de-DE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de-DE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switch </a:t>
            </a:r>
            <a:r>
              <a:rPr lang="de-DE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de-DE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62722" indent="-562722">
              <a:spcBef>
                <a:spcPct val="40000"/>
              </a:spcBef>
              <a:buClr>
                <a:schemeClr val="accent2"/>
              </a:buClr>
              <a:buSzPct val="60000"/>
            </a:pPr>
            <a:endParaRPr lang="de-DE" sz="2800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2722" indent="-562722">
              <a:spcBef>
                <a:spcPct val="40000"/>
              </a:spcBef>
              <a:buClr>
                <a:schemeClr val="accent2"/>
              </a:buClr>
              <a:buSzPct val="60000"/>
            </a:pPr>
            <a:r>
              <a:rPr lang="de-DE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de-DE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alcoholic</a:t>
            </a:r>
            <a:r>
              <a:rPr lang="de-DE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drinks</a:t>
            </a:r>
            <a:r>
              <a:rPr lang="de-DE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limonades</a:t>
            </a:r>
            <a:r>
              <a:rPr lang="de-DE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juices</a:t>
            </a:r>
            <a:r>
              <a:rPr lang="de-DE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205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83570" y="548684"/>
            <a:ext cx="3179075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2. Case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studies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-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food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6BA6243-6DF4-4DAE-A038-BB458AED88A9}"/>
              </a:ext>
            </a:extLst>
          </p:cNvPr>
          <p:cNvSpPr/>
          <p:nvPr/>
        </p:nvSpPr>
        <p:spPr>
          <a:xfrm>
            <a:off x="7166027" y="6608389"/>
            <a:ext cx="1977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VKK </a:t>
            </a:r>
            <a:r>
              <a:rPr lang="de-DE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Patentanwälte 2019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505A100-5C55-4E1D-A28F-F4835DFAF00D}"/>
              </a:ext>
            </a:extLst>
          </p:cNvPr>
          <p:cNvSpPr/>
          <p:nvPr/>
        </p:nvSpPr>
        <p:spPr>
          <a:xfrm>
            <a:off x="971600" y="1683909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2722" indent="-562722">
              <a:buClr>
                <a:schemeClr val="accent2"/>
              </a:buClr>
              <a:buSzPct val="60000"/>
            </a:pPr>
            <a:r>
              <a:rPr lang="de-DE" sz="2800" kern="0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de-DE" sz="2800" kern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kern="0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de-DE" sz="2800" kern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914423" lvl="1" indent="-172920">
              <a:buClr>
                <a:schemeClr val="accent2"/>
              </a:buClr>
              <a:buSzPct val="60000"/>
            </a:pPr>
            <a:endParaRPr lang="de-DE" sz="3200" kern="0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225" lvl="1" indent="-1600200">
              <a:buClr>
                <a:schemeClr val="accent2"/>
              </a:buClr>
              <a:buSzPct val="60000"/>
            </a:pPr>
            <a:r>
              <a:rPr lang="de-DE" u="sng" kern="0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de-DE" kern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de-DE" kern="0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de-DE" kern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kern="0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de-DE" kern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kern="0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de-DE" kern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kern="0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sugar</a:t>
            </a:r>
            <a:r>
              <a:rPr lang="de-DE" kern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different </a:t>
            </a:r>
            <a:r>
              <a:rPr lang="de-DE" kern="0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kern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kern="0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lang="de-DE" kern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kern="0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lemonades</a:t>
            </a:r>
            <a:r>
              <a:rPr lang="de-DE" kern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1071563" lvl="1" indent="-871538">
              <a:buClr>
                <a:schemeClr val="accent2"/>
              </a:buClr>
              <a:buSzPct val="60000"/>
            </a:pPr>
            <a:endParaRPr lang="de-DE" kern="0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1563" lvl="1" indent="-871538">
              <a:buClr>
                <a:schemeClr val="accent2"/>
              </a:buClr>
              <a:buSzPct val="60000"/>
            </a:pPr>
            <a:r>
              <a:rPr lang="de-DE" u="sng" kern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de-DE" kern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</a:t>
            </a:r>
            <a:r>
              <a:rPr lang="de-DE" kern="0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fermentation</a:t>
            </a:r>
            <a:r>
              <a:rPr lang="de-DE" kern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kern="0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kern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kern="0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sugar</a:t>
            </a:r>
            <a:r>
              <a:rPr lang="de-DE" kern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kern="0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leads</a:t>
            </a:r>
            <a:r>
              <a:rPr lang="de-DE" kern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kern="0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kern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</a:t>
            </a:r>
            <a:r>
              <a:rPr lang="de-DE" kern="0" baseline="-2500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kern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de-DE" kern="0" baseline="-2500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kern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OH!</a:t>
            </a:r>
          </a:p>
        </p:txBody>
      </p:sp>
    </p:spTree>
    <p:extLst>
      <p:ext uri="{BB962C8B-B14F-4D97-AF65-F5344CB8AC3E}">
        <p14:creationId xmlns:p14="http://schemas.microsoft.com/office/powerpoint/2010/main" val="2656002909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83570" y="548684"/>
            <a:ext cx="3179075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2. Case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studies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-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food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6BA6243-6DF4-4DAE-A038-BB458AED88A9}"/>
              </a:ext>
            </a:extLst>
          </p:cNvPr>
          <p:cNvSpPr/>
          <p:nvPr/>
        </p:nvSpPr>
        <p:spPr>
          <a:xfrm>
            <a:off x="7166027" y="6608389"/>
            <a:ext cx="1977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VKK </a:t>
            </a:r>
            <a:r>
              <a:rPr lang="de-DE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Patentanwälte 2019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505A100-5C55-4E1D-A28F-F4835DFAF00D}"/>
              </a:ext>
            </a:extLst>
          </p:cNvPr>
          <p:cNvSpPr/>
          <p:nvPr/>
        </p:nvSpPr>
        <p:spPr>
          <a:xfrm>
            <a:off x="971600" y="1683907"/>
            <a:ext cx="79208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2722" indent="-562722">
              <a:buClr>
                <a:schemeClr val="accent2"/>
              </a:buClr>
              <a:buSzPct val="60000"/>
            </a:pPr>
            <a:r>
              <a:rPr lang="de-DE" sz="2800" kern="0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de-DE" sz="2800" kern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kern="0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de-DE" sz="2800" kern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914423" lvl="1" indent="-172920">
              <a:buClr>
                <a:schemeClr val="accent2"/>
              </a:buClr>
              <a:buSzPct val="60000"/>
            </a:pPr>
            <a:endParaRPr lang="de-DE" sz="3200" kern="0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800" u="sng" dirty="0">
                <a:latin typeface="Arial" panose="020B0604020202020204" pitchFamily="34" charset="0"/>
                <a:cs typeface="Arial" panose="020B0604020202020204" pitchFamily="34" charset="0"/>
              </a:rPr>
              <a:t>Invention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: 	Fermentation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sugar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				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gluconic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glucose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				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oxidase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 							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taken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bee´s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saliva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lvl="1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obtain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lvl="1"/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de-DE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r>
              <a:rPr lang="de-DE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de-DE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de-DE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091396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83570" y="548684"/>
            <a:ext cx="3179075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2. Case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studies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-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food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6BA6243-6DF4-4DAE-A038-BB458AED88A9}"/>
              </a:ext>
            </a:extLst>
          </p:cNvPr>
          <p:cNvSpPr/>
          <p:nvPr/>
        </p:nvSpPr>
        <p:spPr>
          <a:xfrm>
            <a:off x="7166027" y="6608389"/>
            <a:ext cx="1977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VKK </a:t>
            </a:r>
            <a:r>
              <a:rPr lang="de-DE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Patentanwälte 2019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505A100-5C55-4E1D-A28F-F4835DFAF00D}"/>
              </a:ext>
            </a:extLst>
          </p:cNvPr>
          <p:cNvSpPr/>
          <p:nvPr/>
        </p:nvSpPr>
        <p:spPr>
          <a:xfrm>
            <a:off x="971600" y="1683909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2722" indent="-562722">
              <a:buClr>
                <a:schemeClr val="accent2"/>
              </a:buClr>
              <a:buSzPct val="60000"/>
            </a:pPr>
            <a:r>
              <a:rPr lang="de-DE" sz="280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IP-Right?</a:t>
            </a:r>
          </a:p>
          <a:p>
            <a:pPr marL="562722" indent="-562722">
              <a:buClr>
                <a:schemeClr val="accent2"/>
              </a:buClr>
              <a:buSzPct val="60000"/>
            </a:pPr>
            <a:endParaRPr lang="de-DE" sz="3200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2722" indent="-562722">
              <a:buClr>
                <a:schemeClr val="accent2"/>
              </a:buClr>
              <a:buSzPct val="60000"/>
            </a:pPr>
            <a:r>
              <a:rPr lang="de-DE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Primarily</a:t>
            </a:r>
            <a:r>
              <a:rPr lang="de-DE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Patent 	(</a:t>
            </a:r>
            <a:r>
              <a:rPr lang="de-DE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Product+method</a:t>
            </a:r>
            <a:r>
              <a:rPr lang="de-DE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23" lvl="1" indent="-492382">
              <a:buClr>
                <a:schemeClr val="accent2"/>
              </a:buClr>
              <a:buSzPct val="60000"/>
            </a:pPr>
            <a:r>
              <a:rPr lang="de-DE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de-DE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trademark</a:t>
            </a:r>
            <a:r>
              <a:rPr lang="de-DE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de-DE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de-DE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de-DE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23" lvl="1" indent="-492382">
              <a:buClr>
                <a:schemeClr val="accent2"/>
              </a:buClr>
              <a:buSzPct val="60000"/>
            </a:pPr>
            <a:endParaRPr lang="de-DE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2722" indent="-562722">
              <a:buClr>
                <a:schemeClr val="accent2"/>
              </a:buClr>
              <a:buSzPct val="60000"/>
            </a:pPr>
            <a:r>
              <a:rPr lang="de-DE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Secundarily</a:t>
            </a:r>
            <a:r>
              <a:rPr lang="de-DE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Design 	(</a:t>
            </a:r>
            <a:r>
              <a:rPr lang="de-DE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</a:t>
            </a:r>
            <a:r>
              <a:rPr lang="de-DE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bottle</a:t>
            </a:r>
            <a:r>
              <a:rPr lang="de-DE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891659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83570" y="548684"/>
            <a:ext cx="3179075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2. Case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studies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-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food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6BA6243-6DF4-4DAE-A038-BB458AED88A9}"/>
              </a:ext>
            </a:extLst>
          </p:cNvPr>
          <p:cNvSpPr/>
          <p:nvPr/>
        </p:nvSpPr>
        <p:spPr>
          <a:xfrm>
            <a:off x="7166027" y="6608389"/>
            <a:ext cx="1977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VKK </a:t>
            </a:r>
            <a:r>
              <a:rPr lang="de-DE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Patentanwälte 2019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4333D5AE-0DD9-476C-8A92-86F529B822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04551" y="2643872"/>
            <a:ext cx="7335715" cy="2491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DE" sz="2215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879836B9-7ACA-4620-8C71-B81059AFA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735" y="3317949"/>
            <a:ext cx="1538563" cy="37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46" dirty="0" err="1">
                <a:latin typeface="Arno Pro" pitchFamily="18" charset="0"/>
              </a:rPr>
              <a:t>grant</a:t>
            </a:r>
            <a:r>
              <a:rPr lang="de-DE" sz="1846" dirty="0">
                <a:latin typeface="Arno Pro" pitchFamily="18" charset="0"/>
              </a:rPr>
              <a:t>: 44 </a:t>
            </a:r>
            <a:r>
              <a:rPr lang="de-DE" sz="1846" dirty="0" err="1">
                <a:latin typeface="Arno Pro" pitchFamily="18" charset="0"/>
              </a:rPr>
              <a:t>mon</a:t>
            </a:r>
            <a:endParaRPr lang="de-DE" sz="1846" dirty="0">
              <a:latin typeface="Arno Pro" pitchFamily="18" charset="0"/>
            </a:endParaRPr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7A698834-176B-413B-BD60-FD389F7DBE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4546" y="2378637"/>
            <a:ext cx="0" cy="53193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2215"/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B1604063-B4C8-4417-8E1F-234DF0886F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6823" y="2378637"/>
            <a:ext cx="0" cy="53193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2215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07F75BE3-2736-4335-A4D5-9D665E233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940" y="1988840"/>
            <a:ext cx="1611339" cy="43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215" dirty="0">
                <a:latin typeface="Arial" panose="020B0604020202020204" pitchFamily="34" charset="0"/>
                <a:cs typeface="Arial" panose="020B0604020202020204" pitchFamily="34" charset="0"/>
              </a:rPr>
              <a:t>24.02.1994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6A76C12E-BD76-4D8E-9E43-2180876CD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186" y="1988840"/>
            <a:ext cx="1611339" cy="43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215" dirty="0">
                <a:latin typeface="Arial" panose="020B0604020202020204" pitchFamily="34" charset="0"/>
                <a:cs typeface="Arial" panose="020B0604020202020204" pitchFamily="34" charset="0"/>
              </a:rPr>
              <a:t>24.02.1995</a:t>
            </a:r>
          </a:p>
        </p:txBody>
      </p:sp>
      <p:sp>
        <p:nvSpPr>
          <p:cNvPr id="12" name="Line 19">
            <a:extLst>
              <a:ext uri="{FF2B5EF4-FFF2-40B4-BE49-F238E27FC236}">
                <a16:creationId xmlns:a16="http://schemas.microsoft.com/office/drawing/2014/main" id="{367A6CF6-EC80-4945-832C-895C098CCF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5754" y="3652052"/>
            <a:ext cx="2088174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sz="2215"/>
          </a:p>
        </p:txBody>
      </p:sp>
      <p:sp>
        <p:nvSpPr>
          <p:cNvPr id="13" name="Line 20">
            <a:extLst>
              <a:ext uri="{FF2B5EF4-FFF2-40B4-BE49-F238E27FC236}">
                <a16:creationId xmlns:a16="http://schemas.microsoft.com/office/drawing/2014/main" id="{7415E2B1-89DA-4034-ABE0-0C35712F92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8035" y="4249929"/>
            <a:ext cx="216144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sz="2215"/>
          </a:p>
        </p:txBody>
      </p:sp>
      <p:sp>
        <p:nvSpPr>
          <p:cNvPr id="14" name="Line 21">
            <a:extLst>
              <a:ext uri="{FF2B5EF4-FFF2-40B4-BE49-F238E27FC236}">
                <a16:creationId xmlns:a16="http://schemas.microsoft.com/office/drawing/2014/main" id="{A39FAFF3-7C12-4572-89AA-53A16368F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9478" y="4915213"/>
            <a:ext cx="215997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sz="2215"/>
          </a:p>
        </p:txBody>
      </p:sp>
      <p:sp>
        <p:nvSpPr>
          <p:cNvPr id="15" name="Line 22">
            <a:extLst>
              <a:ext uri="{FF2B5EF4-FFF2-40B4-BE49-F238E27FC236}">
                <a16:creationId xmlns:a16="http://schemas.microsoft.com/office/drawing/2014/main" id="{3A288F52-2242-4AEE-A921-323DEFFBD6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9478" y="5313798"/>
            <a:ext cx="215997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sz="2215"/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999E6BAB-CD08-4C73-AF4E-8CDBC6207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3" y="3253467"/>
            <a:ext cx="2367956" cy="43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215" dirty="0">
                <a:latin typeface="Arial" panose="020B0604020202020204" pitchFamily="34" charset="0"/>
                <a:cs typeface="Arial" panose="020B0604020202020204" pitchFamily="34" charset="0"/>
              </a:rPr>
              <a:t>DE 44 06 087 C1</a:t>
            </a:r>
          </a:p>
        </p:txBody>
      </p:sp>
      <p:sp>
        <p:nvSpPr>
          <p:cNvPr id="17" name="Text Box 25">
            <a:extLst>
              <a:ext uri="{FF2B5EF4-FFF2-40B4-BE49-F238E27FC236}">
                <a16:creationId xmlns:a16="http://schemas.microsoft.com/office/drawing/2014/main" id="{C250E115-874B-414D-A9DE-BB3A68B6E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548" y="4510767"/>
            <a:ext cx="1904367" cy="43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215" dirty="0">
                <a:latin typeface="Arial" panose="020B0604020202020204" pitchFamily="34" charset="0"/>
                <a:cs typeface="Arial" panose="020B0604020202020204" pitchFamily="34" charset="0"/>
              </a:rPr>
              <a:t>EP 0 748 168</a:t>
            </a:r>
          </a:p>
        </p:txBody>
      </p:sp>
      <p:sp>
        <p:nvSpPr>
          <p:cNvPr id="18" name="Text Box 26">
            <a:extLst>
              <a:ext uri="{FF2B5EF4-FFF2-40B4-BE49-F238E27FC236}">
                <a16:creationId xmlns:a16="http://schemas.microsoft.com/office/drawing/2014/main" id="{DD94A63F-044F-4244-9DD5-155E763FC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451" y="4005066"/>
            <a:ext cx="1943100" cy="111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2215" dirty="0">
                <a:latin typeface="Arial" panose="020B0604020202020204" pitchFamily="34" charset="0"/>
                <a:cs typeface="Arial" panose="020B0604020202020204" pitchFamily="34" charset="0"/>
              </a:rPr>
              <a:t>AT, CH, DE, ES, FR, GB, IT, LI, NL </a:t>
            </a:r>
          </a:p>
        </p:txBody>
      </p:sp>
      <p:sp>
        <p:nvSpPr>
          <p:cNvPr id="19" name="Text Box 27">
            <a:extLst>
              <a:ext uri="{FF2B5EF4-FFF2-40B4-BE49-F238E27FC236}">
                <a16:creationId xmlns:a16="http://schemas.microsoft.com/office/drawing/2014/main" id="{3F1A567E-FEA5-4A37-8599-671F0F9F5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9918" y="3895306"/>
            <a:ext cx="1920462" cy="43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215" dirty="0">
                <a:latin typeface="Arial" panose="020B0604020202020204" pitchFamily="34" charset="0"/>
                <a:cs typeface="Arial" panose="020B0604020202020204" pitchFamily="34" charset="0"/>
              </a:rPr>
              <a:t>WO 95/22911</a:t>
            </a:r>
          </a:p>
        </p:txBody>
      </p:sp>
      <p:sp>
        <p:nvSpPr>
          <p:cNvPr id="20" name="Line 28">
            <a:extLst>
              <a:ext uri="{FF2B5EF4-FFF2-40B4-BE49-F238E27FC236}">
                <a16:creationId xmlns:a16="http://schemas.microsoft.com/office/drawing/2014/main" id="{50F7BFC2-1385-4CF0-B94F-518BE3DDD3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5758" y="4249929"/>
            <a:ext cx="151227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Dot"/>
            <a:round/>
            <a:headEnd/>
            <a:tailEnd/>
          </a:ln>
          <a:effectLst/>
        </p:spPr>
        <p:txBody>
          <a:bodyPr/>
          <a:lstStyle/>
          <a:p>
            <a:endParaRPr lang="de-DE" sz="2215"/>
          </a:p>
        </p:txBody>
      </p:sp>
      <p:sp>
        <p:nvSpPr>
          <p:cNvPr id="21" name="Line 29">
            <a:extLst>
              <a:ext uri="{FF2B5EF4-FFF2-40B4-BE49-F238E27FC236}">
                <a16:creationId xmlns:a16="http://schemas.microsoft.com/office/drawing/2014/main" id="{B3957AFB-4EB8-4A9E-9B82-9D1767A278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8031" y="4915213"/>
            <a:ext cx="2142392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DE" sz="2215"/>
          </a:p>
        </p:txBody>
      </p:sp>
      <p:sp>
        <p:nvSpPr>
          <p:cNvPr id="22" name="Line 30">
            <a:extLst>
              <a:ext uri="{FF2B5EF4-FFF2-40B4-BE49-F238E27FC236}">
                <a16:creationId xmlns:a16="http://schemas.microsoft.com/office/drawing/2014/main" id="{7731D1FF-9A28-42AF-BAA1-FA832DAFB9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8031" y="3971510"/>
            <a:ext cx="0" cy="50555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2215"/>
          </a:p>
        </p:txBody>
      </p:sp>
      <p:sp>
        <p:nvSpPr>
          <p:cNvPr id="23" name="Line 31">
            <a:extLst>
              <a:ext uri="{FF2B5EF4-FFF2-40B4-BE49-F238E27FC236}">
                <a16:creationId xmlns:a16="http://schemas.microsoft.com/office/drawing/2014/main" id="{6470B625-AAD3-4409-9769-72505E9800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8031" y="4674895"/>
            <a:ext cx="0" cy="50555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2215"/>
          </a:p>
        </p:txBody>
      </p:sp>
      <p:sp>
        <p:nvSpPr>
          <p:cNvPr id="24" name="Line 32">
            <a:extLst>
              <a:ext uri="{FF2B5EF4-FFF2-40B4-BE49-F238E27FC236}">
                <a16:creationId xmlns:a16="http://schemas.microsoft.com/office/drawing/2014/main" id="{E6CC1C06-933C-483B-B009-BB069AC113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8031" y="5048563"/>
            <a:ext cx="0" cy="50555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2215"/>
          </a:p>
        </p:txBody>
      </p:sp>
      <p:sp>
        <p:nvSpPr>
          <p:cNvPr id="25" name="Line 33">
            <a:extLst>
              <a:ext uri="{FF2B5EF4-FFF2-40B4-BE49-F238E27FC236}">
                <a16:creationId xmlns:a16="http://schemas.microsoft.com/office/drawing/2014/main" id="{57BDC55B-E9AE-46EF-909D-4D9827F42F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8035" y="5313798"/>
            <a:ext cx="2168769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DE" sz="2215"/>
          </a:p>
        </p:txBody>
      </p:sp>
      <p:sp>
        <p:nvSpPr>
          <p:cNvPr id="26" name="Line 34">
            <a:extLst>
              <a:ext uri="{FF2B5EF4-FFF2-40B4-BE49-F238E27FC236}">
                <a16:creationId xmlns:a16="http://schemas.microsoft.com/office/drawing/2014/main" id="{A5725596-77C4-4FBC-972D-FEF11D2A3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5758" y="4915213"/>
            <a:ext cx="151227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Dot"/>
            <a:round/>
            <a:headEnd/>
            <a:tailEnd/>
          </a:ln>
          <a:effectLst/>
        </p:spPr>
        <p:txBody>
          <a:bodyPr/>
          <a:lstStyle/>
          <a:p>
            <a:endParaRPr lang="de-DE" sz="2215"/>
          </a:p>
        </p:txBody>
      </p:sp>
      <p:sp>
        <p:nvSpPr>
          <p:cNvPr id="27" name="Line 35">
            <a:extLst>
              <a:ext uri="{FF2B5EF4-FFF2-40B4-BE49-F238E27FC236}">
                <a16:creationId xmlns:a16="http://schemas.microsoft.com/office/drawing/2014/main" id="{22A4DF60-A670-49D1-8E3D-102B133813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5758" y="5313798"/>
            <a:ext cx="151227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Dot"/>
            <a:round/>
            <a:headEnd/>
            <a:tailEnd/>
          </a:ln>
          <a:effectLst/>
        </p:spPr>
        <p:txBody>
          <a:bodyPr/>
          <a:lstStyle/>
          <a:p>
            <a:endParaRPr lang="de-DE" sz="2215"/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21ED71B3-B679-4B2D-9C22-D9BA319AF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1254" y="5091060"/>
            <a:ext cx="1031308" cy="43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215" dirty="0">
                <a:latin typeface="Arial" panose="020B0604020202020204" pitchFamily="34" charset="0"/>
                <a:cs typeface="Arial" panose="020B0604020202020204" pitchFamily="34" charset="0"/>
              </a:rPr>
              <a:t>JP, CA</a:t>
            </a:r>
          </a:p>
        </p:txBody>
      </p:sp>
      <p:sp>
        <p:nvSpPr>
          <p:cNvPr id="29" name="Line 37">
            <a:extLst>
              <a:ext uri="{FF2B5EF4-FFF2-40B4-BE49-F238E27FC236}">
                <a16:creationId xmlns:a16="http://schemas.microsoft.com/office/drawing/2014/main" id="{3F0A22D9-C6F5-414E-9858-31415FF8E5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9474" y="3984694"/>
            <a:ext cx="0" cy="50555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2215"/>
          </a:p>
        </p:txBody>
      </p:sp>
      <p:sp>
        <p:nvSpPr>
          <p:cNvPr id="30" name="Line 38">
            <a:extLst>
              <a:ext uri="{FF2B5EF4-FFF2-40B4-BE49-F238E27FC236}">
                <a16:creationId xmlns:a16="http://schemas.microsoft.com/office/drawing/2014/main" id="{84DF828A-244A-48D6-8ED8-C75A6F17E8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1615" y="4050640"/>
            <a:ext cx="0" cy="398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2215"/>
          </a:p>
        </p:txBody>
      </p:sp>
      <p:sp>
        <p:nvSpPr>
          <p:cNvPr id="31" name="Line 39">
            <a:extLst>
              <a:ext uri="{FF2B5EF4-FFF2-40B4-BE49-F238E27FC236}">
                <a16:creationId xmlns:a16="http://schemas.microsoft.com/office/drawing/2014/main" id="{C6884D7C-42C5-4ABB-8041-537D552D13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1615" y="4715925"/>
            <a:ext cx="0" cy="398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2215"/>
          </a:p>
        </p:txBody>
      </p:sp>
      <p:sp>
        <p:nvSpPr>
          <p:cNvPr id="32" name="Line 40">
            <a:extLst>
              <a:ext uri="{FF2B5EF4-FFF2-40B4-BE49-F238E27FC236}">
                <a16:creationId xmlns:a16="http://schemas.microsoft.com/office/drawing/2014/main" id="{6F061796-2DA4-435E-BA95-F1573E6B37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1615" y="5048567"/>
            <a:ext cx="0" cy="398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2215"/>
          </a:p>
        </p:txBody>
      </p:sp>
      <p:sp>
        <p:nvSpPr>
          <p:cNvPr id="33" name="Line 41">
            <a:extLst>
              <a:ext uri="{FF2B5EF4-FFF2-40B4-BE49-F238E27FC236}">
                <a16:creationId xmlns:a16="http://schemas.microsoft.com/office/drawing/2014/main" id="{5E9E7F2A-55A8-4A14-A95C-B313FF95C4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1615" y="3452763"/>
            <a:ext cx="0" cy="39858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2215"/>
          </a:p>
        </p:txBody>
      </p:sp>
      <p:sp>
        <p:nvSpPr>
          <p:cNvPr id="34" name="Line 42">
            <a:extLst>
              <a:ext uri="{FF2B5EF4-FFF2-40B4-BE49-F238E27FC236}">
                <a16:creationId xmlns:a16="http://schemas.microsoft.com/office/drawing/2014/main" id="{A6AB0DF9-5B67-4771-B788-E5EECBF6B1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1946" y="3452763"/>
            <a:ext cx="0" cy="39858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2215"/>
          </a:p>
        </p:txBody>
      </p:sp>
      <p:sp>
        <p:nvSpPr>
          <p:cNvPr id="35" name="Line 43">
            <a:extLst>
              <a:ext uri="{FF2B5EF4-FFF2-40B4-BE49-F238E27FC236}">
                <a16:creationId xmlns:a16="http://schemas.microsoft.com/office/drawing/2014/main" id="{CAEED347-7624-45BB-BEEE-69BCF14504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0012" y="3518706"/>
            <a:ext cx="0" cy="46452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sz="2215"/>
          </a:p>
        </p:txBody>
      </p:sp>
      <p:sp>
        <p:nvSpPr>
          <p:cNvPr id="36" name="Line 44">
            <a:extLst>
              <a:ext uri="{FF2B5EF4-FFF2-40B4-BE49-F238E27FC236}">
                <a16:creationId xmlns:a16="http://schemas.microsoft.com/office/drawing/2014/main" id="{6962C913-8E7E-460E-A170-6A13367D5F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7750" y="4383282"/>
            <a:ext cx="0" cy="46452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sz="2215"/>
          </a:p>
        </p:txBody>
      </p:sp>
      <p:sp>
        <p:nvSpPr>
          <p:cNvPr id="37" name="Text Box 45">
            <a:extLst>
              <a:ext uri="{FF2B5EF4-FFF2-40B4-BE49-F238E27FC236}">
                <a16:creationId xmlns:a16="http://schemas.microsoft.com/office/drawing/2014/main" id="{357D74F2-BB7B-435E-AC3C-3E4439510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715" y="2853421"/>
            <a:ext cx="1252266" cy="34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62" dirty="0">
                <a:latin typeface="Arial" panose="020B0604020202020204" pitchFamily="34" charset="0"/>
                <a:cs typeface="Arial" panose="020B0604020202020204" pitchFamily="34" charset="0"/>
              </a:rPr>
              <a:t>06.07.1995</a:t>
            </a:r>
          </a:p>
        </p:txBody>
      </p:sp>
      <p:sp>
        <p:nvSpPr>
          <p:cNvPr id="38" name="Text Box 46">
            <a:extLst>
              <a:ext uri="{FF2B5EF4-FFF2-40B4-BE49-F238E27FC236}">
                <a16:creationId xmlns:a16="http://schemas.microsoft.com/office/drawing/2014/main" id="{C6349780-DE18-48C8-82E4-D351A6845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243" y="2835837"/>
            <a:ext cx="1252266" cy="34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62" dirty="0">
                <a:latin typeface="Arial" panose="020B0604020202020204" pitchFamily="34" charset="0"/>
                <a:cs typeface="Arial" panose="020B0604020202020204" pitchFamily="34" charset="0"/>
              </a:rPr>
              <a:t>28.10.1998</a:t>
            </a:r>
          </a:p>
        </p:txBody>
      </p:sp>
      <p:sp>
        <p:nvSpPr>
          <p:cNvPr id="39" name="Line 47">
            <a:extLst>
              <a:ext uri="{FF2B5EF4-FFF2-40B4-BE49-F238E27FC236}">
                <a16:creationId xmlns:a16="http://schemas.microsoft.com/office/drawing/2014/main" id="{2A86F043-A767-40C8-98C4-5DD4D86BF7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1431" y="2497333"/>
            <a:ext cx="0" cy="398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2215"/>
          </a:p>
        </p:txBody>
      </p:sp>
      <p:sp>
        <p:nvSpPr>
          <p:cNvPr id="40" name="Line 48">
            <a:extLst>
              <a:ext uri="{FF2B5EF4-FFF2-40B4-BE49-F238E27FC236}">
                <a16:creationId xmlns:a16="http://schemas.microsoft.com/office/drawing/2014/main" id="{82034681-E3AE-4FC4-BF3C-639386BBD11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1431" y="2522244"/>
            <a:ext cx="0" cy="398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2215"/>
          </a:p>
        </p:txBody>
      </p:sp>
    </p:spTree>
    <p:extLst>
      <p:ext uri="{BB962C8B-B14F-4D97-AF65-F5344CB8AC3E}">
        <p14:creationId xmlns:p14="http://schemas.microsoft.com/office/powerpoint/2010/main" val="24337056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30">
            <a:extLst>
              <a:ext uri="{FF2B5EF4-FFF2-40B4-BE49-F238E27FC236}">
                <a16:creationId xmlns:a16="http://schemas.microsoft.com/office/drawing/2014/main" id="{2F957811-189E-4758-8260-1B39E322C1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285140"/>
              </p:ext>
            </p:extLst>
          </p:nvPr>
        </p:nvGraphicFramePr>
        <p:xfrm>
          <a:off x="683568" y="764704"/>
          <a:ext cx="4510436" cy="6097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Acrobat Document" r:id="rId3" imgW="5923810" imgH="8009524" progId="AcroExch.Document.DC">
                  <p:embed/>
                </p:oleObj>
              </mc:Choice>
              <mc:Fallback>
                <p:oleObj name="Acrobat Document" r:id="rId3" imgW="5923810" imgH="8009524" progId="AcroExch.Document.DC">
                  <p:embed/>
                  <p:pic>
                    <p:nvPicPr>
                      <p:cNvPr id="43" name="Object 30">
                        <a:extLst>
                          <a:ext uri="{FF2B5EF4-FFF2-40B4-BE49-F238E27FC236}">
                            <a16:creationId xmlns:a16="http://schemas.microsoft.com/office/drawing/2014/main" id="{F83A4534-3913-418A-B49B-1ED4397AA7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764704"/>
                        <a:ext cx="4510436" cy="6097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18">
            <a:extLst>
              <a:ext uri="{FF2B5EF4-FFF2-40B4-BE49-F238E27FC236}">
                <a16:creationId xmlns:a16="http://schemas.microsoft.com/office/drawing/2014/main" id="{5A36285B-D472-41EA-A554-38EE50280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0841" y="2060848"/>
            <a:ext cx="1922321" cy="49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585" dirty="0">
                <a:latin typeface="Arno Pro" pitchFamily="18" charset="0"/>
              </a:rPr>
              <a:t>EP 0 748 168</a:t>
            </a:r>
          </a:p>
        </p:txBody>
      </p:sp>
      <p:sp>
        <p:nvSpPr>
          <p:cNvPr id="4" name="Rechteck 3"/>
          <p:cNvSpPr/>
          <p:nvPr/>
        </p:nvSpPr>
        <p:spPr>
          <a:xfrm>
            <a:off x="683570" y="548684"/>
            <a:ext cx="3179075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2. Case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studies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-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food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6BA6243-6DF4-4DAE-A038-BB458AED88A9}"/>
              </a:ext>
            </a:extLst>
          </p:cNvPr>
          <p:cNvSpPr/>
          <p:nvPr/>
        </p:nvSpPr>
        <p:spPr>
          <a:xfrm>
            <a:off x="7166027" y="6608389"/>
            <a:ext cx="1977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VKK </a:t>
            </a:r>
            <a:r>
              <a:rPr lang="de-DE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Patentanwälte 2019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044472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83570" y="548684"/>
            <a:ext cx="3179075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2. Case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studies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-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food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6BA6243-6DF4-4DAE-A038-BB458AED88A9}"/>
              </a:ext>
            </a:extLst>
          </p:cNvPr>
          <p:cNvSpPr/>
          <p:nvPr/>
        </p:nvSpPr>
        <p:spPr>
          <a:xfrm>
            <a:off x="7166027" y="6608389"/>
            <a:ext cx="1977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VKK </a:t>
            </a:r>
            <a:r>
              <a:rPr lang="de-DE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Patentanwälte 2019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A6C958-4167-48E4-A880-68091590A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2299191"/>
            <a:ext cx="7703526" cy="333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22041" indent="-422041"/>
            <a:endParaRPr lang="de-DE" sz="1846" dirty="0">
              <a:latin typeface="Arno Pro" pitchFamily="18" charset="0"/>
            </a:endParaRPr>
          </a:p>
          <a:p>
            <a:pPr marL="422041" indent="-42204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Distinctive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character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	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22041" indent="-42204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Intuitive 				(Marketing)</a:t>
            </a:r>
          </a:p>
          <a:p>
            <a:pPr marL="422041" indent="-42204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Positive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associations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		(Marketing)</a:t>
            </a:r>
          </a:p>
          <a:p>
            <a:pPr marL="422041" indent="-42204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itself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		(Marketing)</a:t>
            </a:r>
          </a:p>
          <a:p>
            <a:pPr marL="422041" indent="-42204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2041" indent="-42204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2041" indent="-422041"/>
            <a:r>
              <a:rPr lang="de-DE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  <a:r>
              <a:rPr lang="de-DE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de-DE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brewing</a:t>
            </a:r>
            <a:r>
              <a:rPr lang="de-DE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beer</a:t>
            </a:r>
            <a:r>
              <a:rPr lang="de-DE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lemonade</a:t>
            </a:r>
            <a:r>
              <a:rPr lang="de-DE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bees</a:t>
            </a:r>
            <a:r>
              <a:rPr lang="de-DE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sugar</a:t>
            </a:r>
            <a:r>
              <a:rPr lang="de-DE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</a:t>
            </a:r>
            <a:r>
              <a:rPr lang="de-DE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gluconates</a:t>
            </a:r>
            <a:r>
              <a:rPr lang="de-DE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… 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190319D-17A7-4362-BFE5-2A114B4FD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40" y="1885951"/>
            <a:ext cx="17404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chemeClr val="accent2"/>
              </a:buClr>
              <a:buSzPct val="60000"/>
            </a:pPr>
            <a:r>
              <a:rPr lang="de-DE" sz="2800" dirty="0">
                <a:latin typeface="Arno Pro" pitchFamily="18" charset="0"/>
              </a:rPr>
              <a:t>Trademark</a:t>
            </a:r>
          </a:p>
        </p:txBody>
      </p:sp>
    </p:spTree>
    <p:extLst>
      <p:ext uri="{BB962C8B-B14F-4D97-AF65-F5344CB8AC3E}">
        <p14:creationId xmlns:p14="http://schemas.microsoft.com/office/powerpoint/2010/main" val="3029257638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83570" y="548684"/>
            <a:ext cx="3179075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2. Case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studies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-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food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6BA6243-6DF4-4DAE-A038-BB458AED88A9}"/>
              </a:ext>
            </a:extLst>
          </p:cNvPr>
          <p:cNvSpPr/>
          <p:nvPr/>
        </p:nvSpPr>
        <p:spPr>
          <a:xfrm>
            <a:off x="7166027" y="6608389"/>
            <a:ext cx="1977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VKK </a:t>
            </a:r>
            <a:r>
              <a:rPr lang="de-DE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Patentanwälte 2019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3">
            <a:extLst>
              <a:ext uri="{FF2B5EF4-FFF2-40B4-BE49-F238E27FC236}">
                <a16:creationId xmlns:a16="http://schemas.microsoft.com/office/drawing/2014/main" id="{8ACAF039-8B40-44D0-A582-3B9ACEC99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558840"/>
            <a:ext cx="6267416" cy="174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4346665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83570" y="548684"/>
            <a:ext cx="3179075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2. Case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studies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-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food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6BA6243-6DF4-4DAE-A038-BB458AED88A9}"/>
              </a:ext>
            </a:extLst>
          </p:cNvPr>
          <p:cNvSpPr/>
          <p:nvPr/>
        </p:nvSpPr>
        <p:spPr>
          <a:xfrm>
            <a:off x="7166027" y="6608389"/>
            <a:ext cx="1977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VKK </a:t>
            </a:r>
            <a:r>
              <a:rPr lang="de-DE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Patentanwälte 2019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32">
            <a:extLst>
              <a:ext uri="{FF2B5EF4-FFF2-40B4-BE49-F238E27FC236}">
                <a16:creationId xmlns:a16="http://schemas.microsoft.com/office/drawing/2014/main" id="{CF20DE31-7940-4C7C-A1FF-A602EE9F4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8986" y="2260140"/>
            <a:ext cx="1585546" cy="43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2215"/>
              <a:t>Bionade</a:t>
            </a:r>
          </a:p>
        </p:txBody>
      </p:sp>
      <p:pic>
        <p:nvPicPr>
          <p:cNvPr id="7" name="Picture 33">
            <a:extLst>
              <a:ext uri="{FF2B5EF4-FFF2-40B4-BE49-F238E27FC236}">
                <a16:creationId xmlns:a16="http://schemas.microsoft.com/office/drawing/2014/main" id="{FC6720B0-29CA-4088-9BFC-A822BCF8C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2060848"/>
            <a:ext cx="2448657" cy="6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Group 73">
            <a:extLst>
              <a:ext uri="{FF2B5EF4-FFF2-40B4-BE49-F238E27FC236}">
                <a16:creationId xmlns:a16="http://schemas.microsoft.com/office/drawing/2014/main" id="{0E6844A5-40B5-4405-96AA-24FEB3FCF1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543809"/>
              </p:ext>
            </p:extLst>
          </p:nvPr>
        </p:nvGraphicFramePr>
        <p:xfrm>
          <a:off x="972283" y="2724668"/>
          <a:ext cx="7992207" cy="2475034"/>
        </p:xfrm>
        <a:graphic>
          <a:graphicData uri="http://schemas.openxmlformats.org/drawingml/2006/table">
            <a:tbl>
              <a:tblPr/>
              <a:tblGrid>
                <a:gridCol w="939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8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12788" algn="l"/>
                        </a:tabLst>
                      </a:pPr>
                      <a:r>
                        <a:rPr kumimoji="0" lang="de-DE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DE</a:t>
                      </a:r>
                    </a:p>
                  </a:txBody>
                  <a:tcPr marL="84406" marR="84406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31.03.1994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21.12.2007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EU</a:t>
                      </a:r>
                    </a:p>
                  </a:txBody>
                  <a:tcPr marL="84406" marR="84406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01.04.1996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10.10.2006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IR</a:t>
                      </a:r>
                    </a:p>
                  </a:txBody>
                  <a:tcPr marL="84406" marR="84406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23.08.1995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29.08.2007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6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no Pro" pitchFamily="18" charset="0"/>
                        <a:ea typeface="Osaka" pitchFamily="1" charset="-128"/>
                      </a:endParaRPr>
                    </a:p>
                  </a:txBody>
                  <a:tcPr marL="84406" marR="84406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BA, BG, BY, </a:t>
                      </a:r>
                      <a:r>
                        <a:rPr kumimoji="0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  <a:hlinkClick r:id="rId3"/>
                        </a:rPr>
                        <a:t>CH</a:t>
                      </a:r>
                      <a:r>
                        <a:rPr kumimoji="0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, </a:t>
                      </a:r>
                      <a:r>
                        <a:rPr kumimoji="0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  <a:hlinkClick r:id="rId3"/>
                        </a:rPr>
                        <a:t>CN</a:t>
                      </a:r>
                      <a:r>
                        <a:rPr kumimoji="0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, CZ, DZ, EG, HU, IR, KP, MA, MK, PL, RO, RU, SI, SK, UA, VN , </a:t>
                      </a:r>
                      <a:r>
                        <a:rPr kumimoji="0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  <a:hlinkClick r:id="rId3"/>
                        </a:rPr>
                        <a:t>AU</a:t>
                      </a:r>
                      <a:r>
                        <a:rPr kumimoji="0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, BH, </a:t>
                      </a:r>
                      <a:r>
                        <a:rPr kumimoji="0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  <a:hlinkClick r:id="rId3"/>
                        </a:rPr>
                        <a:t>JP</a:t>
                      </a:r>
                      <a:r>
                        <a:rPr kumimoji="0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, NO, SG, TR, </a:t>
                      </a:r>
                      <a:r>
                        <a:rPr kumimoji="0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  <a:hlinkClick r:id="rId3"/>
                        </a:rPr>
                        <a:t>US</a:t>
                      </a:r>
                      <a:r>
                        <a:rPr kumimoji="0" lang="de-D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, SG, US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AU, BH, BY, CH, CN, CY, HR, IR, </a:t>
                      </a:r>
                      <a:r>
                        <a:rPr kumimoji="0" lang="de-D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  <a:hlinkClick r:id="rId4"/>
                        </a:rPr>
                        <a:t>JP</a:t>
                      </a:r>
                      <a:r>
                        <a:rPr kumimoji="0" lang="de-D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, </a:t>
                      </a:r>
                      <a:r>
                        <a:rPr kumimoji="0" lang="de-D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  <a:hlinkClick r:id="rId4"/>
                        </a:rPr>
                        <a:t>KR</a:t>
                      </a:r>
                      <a:r>
                        <a:rPr kumimoji="0" lang="de-D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, MA, ME, MK, NO, RU, SG, SY, TR, UA, </a:t>
                      </a:r>
                      <a:r>
                        <a:rPr kumimoji="0" lang="de-D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  <a:hlinkClick r:id="rId4"/>
                        </a:rPr>
                        <a:t>US</a:t>
                      </a:r>
                      <a:r>
                        <a:rPr kumimoji="0" lang="de-D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, SG, US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650116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1"/>
          <p:cNvSpPr txBox="1">
            <a:spLocks/>
          </p:cNvSpPr>
          <p:nvPr/>
        </p:nvSpPr>
        <p:spPr bwMode="auto">
          <a:xfrm>
            <a:off x="702211" y="1508593"/>
            <a:ext cx="8441473" cy="69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de-DE" sz="3200" kern="0" dirty="0" err="1">
                <a:latin typeface="Arial" pitchFamily="34" charset="0"/>
                <a:cs typeface="Arial" pitchFamily="34" charset="0"/>
              </a:rPr>
              <a:t>Really</a:t>
            </a:r>
            <a:r>
              <a:rPr lang="de-DE" sz="32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3200" kern="0" dirty="0" err="1">
                <a:latin typeface="Arial" pitchFamily="34" charset="0"/>
                <a:cs typeface="Arial" pitchFamily="34" charset="0"/>
              </a:rPr>
              <a:t>Important</a:t>
            </a:r>
            <a:r>
              <a:rPr lang="de-DE" sz="3200" kern="0" dirty="0">
                <a:latin typeface="Arial" pitchFamily="34" charset="0"/>
                <a:cs typeface="Arial" pitchFamily="34" charset="0"/>
              </a:rPr>
              <a:t> Facts </a:t>
            </a:r>
            <a:r>
              <a:rPr lang="de-DE" sz="3200" kern="0" dirty="0" err="1">
                <a:latin typeface="Arial" pitchFamily="34" charset="0"/>
                <a:cs typeface="Arial" pitchFamily="34" charset="0"/>
              </a:rPr>
              <a:t>about</a:t>
            </a:r>
            <a:r>
              <a:rPr lang="de-DE" sz="3200" kern="0" dirty="0">
                <a:latin typeface="Arial" pitchFamily="34" charset="0"/>
                <a:cs typeface="Arial" pitchFamily="34" charset="0"/>
              </a:rPr>
              <a:t> 30 </a:t>
            </a:r>
            <a:r>
              <a:rPr lang="de-DE" sz="3200" kern="0" dirty="0" err="1">
                <a:latin typeface="Arial" pitchFamily="34" charset="0"/>
                <a:cs typeface="Arial" pitchFamily="34" charset="0"/>
              </a:rPr>
              <a:t>minutes</a:t>
            </a:r>
            <a:r>
              <a:rPr lang="de-DE" sz="3200" kern="0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ct val="20000"/>
              </a:spcBef>
              <a:defRPr/>
            </a:pPr>
            <a:endParaRPr lang="de-DE" sz="3200" kern="0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  <a:defRPr/>
            </a:pPr>
            <a:endParaRPr lang="de-DE" kern="0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  <a:defRPr/>
            </a:pPr>
            <a:endParaRPr lang="de-DE" kern="0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  <a:defRPr/>
            </a:pPr>
            <a:endParaRPr lang="de-DE" kern="0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  <a:defRPr/>
            </a:pPr>
            <a:endParaRPr lang="de-DE" kern="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defRPr/>
            </a:pPr>
            <a:endParaRPr lang="de-DE" kern="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defRPr/>
            </a:pPr>
            <a:endParaRPr lang="de-DE" kern="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defRPr/>
            </a:pPr>
            <a:endParaRPr lang="de-DE" kern="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defRPr/>
            </a:pPr>
            <a:endParaRPr lang="de-DE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E6EE1EA-60D9-448F-972E-772C12C6A3BC}"/>
              </a:ext>
            </a:extLst>
          </p:cNvPr>
          <p:cNvSpPr txBox="1"/>
          <p:nvPr/>
        </p:nvSpPr>
        <p:spPr>
          <a:xfrm>
            <a:off x="2762962" y="2636914"/>
            <a:ext cx="54489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kern="0" dirty="0" err="1">
                <a:latin typeface="Arial" pitchFamily="34" charset="0"/>
                <a:cs typeface="Arial" pitchFamily="34" charset="0"/>
              </a:rPr>
              <a:t>rotate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~ 800 km</a:t>
            </a:r>
          </a:p>
          <a:p>
            <a:r>
              <a:rPr lang="de-DE" kern="0" dirty="0" err="1">
                <a:latin typeface="Arial" pitchFamily="34" charset="0"/>
                <a:cs typeface="Arial" pitchFamily="34" charset="0"/>
              </a:rPr>
              <a:t>move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~ 50.000 km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around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sun</a:t>
            </a:r>
            <a:endParaRPr lang="de-DE" kern="0" dirty="0">
              <a:latin typeface="Arial" pitchFamily="34" charset="0"/>
              <a:cs typeface="Arial" pitchFamily="34" charset="0"/>
            </a:endParaRPr>
          </a:p>
          <a:p>
            <a:r>
              <a:rPr lang="de-DE" kern="0" dirty="0" err="1">
                <a:latin typeface="Arial" pitchFamily="34" charset="0"/>
                <a:cs typeface="Arial" pitchFamily="34" charset="0"/>
              </a:rPr>
              <a:t>move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~ 400.000 km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around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our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galaxy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669C409-95AF-4BF0-9CD9-E2E47F0FCFC9}"/>
              </a:ext>
            </a:extLst>
          </p:cNvPr>
          <p:cNvSpPr txBox="1"/>
          <p:nvPr/>
        </p:nvSpPr>
        <p:spPr>
          <a:xfrm>
            <a:off x="733625" y="2638937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kern="0" dirty="0" err="1">
                <a:latin typeface="Arial" pitchFamily="34" charset="0"/>
                <a:cs typeface="Arial" pitchFamily="34" charset="0"/>
              </a:rPr>
              <a:t>You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will: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702AEE-3931-473D-85CF-ED6455AB24AE}"/>
              </a:ext>
            </a:extLst>
          </p:cNvPr>
          <p:cNvSpPr txBox="1"/>
          <p:nvPr/>
        </p:nvSpPr>
        <p:spPr>
          <a:xfrm>
            <a:off x="731115" y="4023650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The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sun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will: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582114-B613-4B0C-A973-F71AEF3408FC}"/>
              </a:ext>
            </a:extLst>
          </p:cNvPr>
          <p:cNvSpPr txBox="1"/>
          <p:nvPr/>
        </p:nvSpPr>
        <p:spPr>
          <a:xfrm>
            <a:off x="2771800" y="4005066"/>
            <a:ext cx="371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send 1.000.000.000 MWh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207E424-F930-4E55-85A2-01446589914F}"/>
              </a:ext>
            </a:extLst>
          </p:cNvPr>
          <p:cNvSpPr txBox="1"/>
          <p:nvPr/>
        </p:nvSpPr>
        <p:spPr>
          <a:xfrm>
            <a:off x="2762966" y="4604937"/>
            <a:ext cx="4200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~ 4.700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children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will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be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born</a:t>
            </a:r>
            <a:endParaRPr lang="de-DE" kern="0" dirty="0">
              <a:latin typeface="Arial" pitchFamily="34" charset="0"/>
              <a:cs typeface="Arial" pitchFamily="34" charset="0"/>
            </a:endParaRPr>
          </a:p>
          <a:p>
            <a:r>
              <a:rPr lang="de-DE" kern="0" dirty="0">
                <a:latin typeface="Arial" pitchFamily="34" charset="0"/>
                <a:cs typeface="Arial" pitchFamily="34" charset="0"/>
              </a:rPr>
              <a:t>~ 3.800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cars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will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be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produced</a:t>
            </a:r>
            <a:endParaRPr lang="de-DE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F7B37B6-1FF1-4A94-80F7-E2FDC3E3A76E}"/>
              </a:ext>
            </a:extLst>
          </p:cNvPr>
          <p:cNvSpPr txBox="1"/>
          <p:nvPr/>
        </p:nvSpPr>
        <p:spPr>
          <a:xfrm>
            <a:off x="733625" y="4606960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On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earth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: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A91EDDF-9866-40F5-BAE9-53BFAB993D1F}"/>
              </a:ext>
            </a:extLst>
          </p:cNvPr>
          <p:cNvSpPr txBox="1"/>
          <p:nvPr/>
        </p:nvSpPr>
        <p:spPr>
          <a:xfrm>
            <a:off x="2761031" y="5487617"/>
            <a:ext cx="4214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kern="0" dirty="0" err="1">
                <a:latin typeface="Arial" pitchFamily="34" charset="0"/>
                <a:cs typeface="Arial" pitchFamily="34" charset="0"/>
              </a:rPr>
              <a:t>Obtain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~1.600.000 USD GDP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E59263E-C4D6-4B40-BE74-9BC15E819053}"/>
              </a:ext>
            </a:extLst>
          </p:cNvPr>
          <p:cNvSpPr txBox="1"/>
          <p:nvPr/>
        </p:nvSpPr>
        <p:spPr>
          <a:xfrm>
            <a:off x="731690" y="5487617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India will: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9F626CC-F15F-4E9D-940D-17FA2437ACFD}"/>
              </a:ext>
            </a:extLst>
          </p:cNvPr>
          <p:cNvSpPr/>
          <p:nvPr/>
        </p:nvSpPr>
        <p:spPr>
          <a:xfrm>
            <a:off x="7166027" y="6608389"/>
            <a:ext cx="1977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VKK </a:t>
            </a:r>
            <a:r>
              <a:rPr lang="de-DE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Patentanwälte 2019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338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83570" y="548684"/>
            <a:ext cx="3179075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2. Case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studies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-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food</a:t>
            </a:r>
            <a:endParaRPr lang="de-DE" dirty="0"/>
          </a:p>
        </p:txBody>
      </p:sp>
      <p:grpSp>
        <p:nvGrpSpPr>
          <p:cNvPr id="13" name="Group 10">
            <a:extLst>
              <a:ext uri="{FF2B5EF4-FFF2-40B4-BE49-F238E27FC236}">
                <a16:creationId xmlns:a16="http://schemas.microsoft.com/office/drawing/2014/main" id="{2C71FC74-56BD-4337-8C3C-ED765912BDB5}"/>
              </a:ext>
            </a:extLst>
          </p:cNvPr>
          <p:cNvGrpSpPr>
            <a:grpSpLocks/>
          </p:cNvGrpSpPr>
          <p:nvPr/>
        </p:nvGrpSpPr>
        <p:grpSpPr bwMode="auto">
          <a:xfrm>
            <a:off x="899594" y="2526687"/>
            <a:ext cx="7920927" cy="1905650"/>
            <a:chOff x="612" y="2341"/>
            <a:chExt cx="4672" cy="931"/>
          </a:xfrm>
        </p:grpSpPr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B7139034-4FD4-4737-A66F-A43FA04732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2" y="2341"/>
              <a:ext cx="1088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7">
              <a:extLst>
                <a:ext uri="{FF2B5EF4-FFF2-40B4-BE49-F238E27FC236}">
                  <a16:creationId xmlns:a16="http://schemas.microsoft.com/office/drawing/2014/main" id="{5AC6BB46-2BAE-4C69-AFE8-D96326B0C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00" y="2341"/>
              <a:ext cx="1080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8">
              <a:extLst>
                <a:ext uri="{FF2B5EF4-FFF2-40B4-BE49-F238E27FC236}">
                  <a16:creationId xmlns:a16="http://schemas.microsoft.com/office/drawing/2014/main" id="{C149190B-81C0-47C5-9187-33B3C00414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16" y="2341"/>
              <a:ext cx="1080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9">
              <a:extLst>
                <a:ext uri="{FF2B5EF4-FFF2-40B4-BE49-F238E27FC236}">
                  <a16:creationId xmlns:a16="http://schemas.microsoft.com/office/drawing/2014/main" id="{85CA6586-CD5D-4996-BF02-8A2F4802B6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4" y="2341"/>
              <a:ext cx="1080" cy="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8" name="Text Box 58">
            <a:extLst>
              <a:ext uri="{FF2B5EF4-FFF2-40B4-BE49-F238E27FC236}">
                <a16:creationId xmlns:a16="http://schemas.microsoft.com/office/drawing/2014/main" id="{FCC3AF89-CFD4-42BD-A60D-CC4A0CFEC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2347" y="1628800"/>
            <a:ext cx="2061783" cy="71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de-DE" sz="2215">
                <a:latin typeface="Arno Pro" pitchFamily="18" charset="0"/>
              </a:rPr>
              <a:t>DE 407 03 478.1</a:t>
            </a:r>
          </a:p>
          <a:p>
            <a:pPr eaLnBrk="0" hangingPunct="0">
              <a:spcBef>
                <a:spcPct val="0"/>
              </a:spcBef>
            </a:pPr>
            <a:r>
              <a:rPr lang="de-DE" sz="1846">
                <a:latin typeface="Arno Pro" pitchFamily="18" charset="0"/>
              </a:rPr>
              <a:t>AT: 03.07.2007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A2AA839-02A2-4EE9-98E2-311667409EE6}"/>
              </a:ext>
            </a:extLst>
          </p:cNvPr>
          <p:cNvSpPr/>
          <p:nvPr/>
        </p:nvSpPr>
        <p:spPr>
          <a:xfrm>
            <a:off x="7166027" y="6536379"/>
            <a:ext cx="1977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VKK </a:t>
            </a:r>
            <a:r>
              <a:rPr lang="de-DE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Patentanwälte 2019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406410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83570" y="548684"/>
            <a:ext cx="3179075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2. Case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studies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-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food</a:t>
            </a:r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A2AA839-02A2-4EE9-98E2-311667409EE6}"/>
              </a:ext>
            </a:extLst>
          </p:cNvPr>
          <p:cNvSpPr/>
          <p:nvPr/>
        </p:nvSpPr>
        <p:spPr>
          <a:xfrm>
            <a:off x="7166027" y="6536379"/>
            <a:ext cx="1977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VKK </a:t>
            </a:r>
            <a:r>
              <a:rPr lang="de-DE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Patentanwälte 2019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BB81F37-2CE4-4890-8F5D-B54E838F7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6587058" cy="452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49290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83570" y="548684"/>
            <a:ext cx="3179075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2. Case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studies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-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food</a:t>
            </a:r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A2AA839-02A2-4EE9-98E2-311667409EE6}"/>
              </a:ext>
            </a:extLst>
          </p:cNvPr>
          <p:cNvSpPr/>
          <p:nvPr/>
        </p:nvSpPr>
        <p:spPr>
          <a:xfrm>
            <a:off x="7166027" y="6536379"/>
            <a:ext cx="1977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VKK </a:t>
            </a:r>
            <a:r>
              <a:rPr lang="de-DE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Patentanwälte 2019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oup 88">
            <a:extLst>
              <a:ext uri="{FF2B5EF4-FFF2-40B4-BE49-F238E27FC236}">
                <a16:creationId xmlns:a16="http://schemas.microsoft.com/office/drawing/2014/main" id="{A15940B6-FCD6-408E-A961-02E26024CE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2232963"/>
              </p:ext>
            </p:extLst>
          </p:nvPr>
        </p:nvGraphicFramePr>
        <p:xfrm>
          <a:off x="1403650" y="2060848"/>
          <a:ext cx="7164265" cy="3321968"/>
        </p:xfrm>
        <a:graphic>
          <a:graphicData uri="http://schemas.openxmlformats.org/drawingml/2006/table">
            <a:tbl>
              <a:tblPr/>
              <a:tblGrid>
                <a:gridCol w="2817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5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0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Firma</a:t>
                      </a:r>
                    </a:p>
                  </a:txBody>
                  <a:tcPr marL="84406" marR="84406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Employees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no Pro" pitchFamily="18" charset="0"/>
                        <a:ea typeface="Osaka" pitchFamily="1" charset="-128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Annual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2007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Turnover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2002</a:t>
                      </a:r>
                    </a:p>
                  </a:txBody>
                  <a:tcPr marL="84406" marR="84406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Bionade</a:t>
                      </a: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 </a:t>
                      </a: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International</a:t>
                      </a: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 </a:t>
                      </a: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GmbH</a:t>
                      </a:r>
                    </a:p>
                  </a:txBody>
                  <a:tcPr marL="84406" marR="84406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7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3 </a:t>
                      </a: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Mio</a:t>
                      </a: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 bot.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-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Bionade GmbH</a:t>
                      </a:r>
                    </a:p>
                  </a:txBody>
                  <a:tcPr marL="84406" marR="84406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57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200</a:t>
                      </a: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 </a:t>
                      </a: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Mio</a:t>
                      </a: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 bot.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2 Mio. bot.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Bionade Abfüll GmbH</a:t>
                      </a:r>
                    </a:p>
                  </a:txBody>
                  <a:tcPr marL="84406" marR="84406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20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-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-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Privatbrau</a:t>
                      </a: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. Peter KG</a:t>
                      </a:r>
                    </a:p>
                  </a:txBody>
                  <a:tcPr marL="84406" marR="84406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92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5 </a:t>
                      </a: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Mio</a:t>
                      </a: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" pitchFamily="18" charset="0"/>
                          <a:ea typeface="Osaka" pitchFamily="1" charset="-128"/>
                        </a:rPr>
                        <a:t> bot.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no Pro" pitchFamily="18" charset="0"/>
                        <a:ea typeface="Osaka" pitchFamily="1" charset="-128"/>
                      </a:endParaRPr>
                    </a:p>
                  </a:txBody>
                  <a:tcPr marL="84406" marR="84406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208211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83570" y="548684"/>
            <a:ext cx="3179075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2. Case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studies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-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food</a:t>
            </a:r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A2AA839-02A2-4EE9-98E2-311667409EE6}"/>
              </a:ext>
            </a:extLst>
          </p:cNvPr>
          <p:cNvSpPr/>
          <p:nvPr/>
        </p:nvSpPr>
        <p:spPr>
          <a:xfrm>
            <a:off x="7166027" y="6536379"/>
            <a:ext cx="1977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VKK </a:t>
            </a:r>
            <a:r>
              <a:rPr lang="de-DE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Patentanwälte 2019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2E2FDFA-ABA8-47AF-9529-20775493C356}"/>
              </a:ext>
            </a:extLst>
          </p:cNvPr>
          <p:cNvSpPr/>
          <p:nvPr/>
        </p:nvSpPr>
        <p:spPr>
          <a:xfrm>
            <a:off x="971600" y="1683909"/>
            <a:ext cx="792088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2722" indent="-562722">
              <a:buClr>
                <a:schemeClr val="accent2"/>
              </a:buClr>
              <a:buSzPct val="60000"/>
            </a:pPr>
            <a:r>
              <a:rPr lang="de-DE" sz="2800" kern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2010: 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Sudden 30%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rise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selling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large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took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longer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likeable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underdog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2018: </a:t>
            </a:r>
          </a:p>
          <a:p>
            <a:pPr marL="0" lvl="1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but: </a:t>
            </a:r>
          </a:p>
          <a:p>
            <a:pPr marL="0" lvl="1"/>
            <a:endParaRPr lang="de-DE" sz="2800" dirty="0"/>
          </a:p>
          <a:p>
            <a:pPr marL="0" lvl="1" algn="ctr"/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rise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decline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.“ </a:t>
            </a:r>
          </a:p>
        </p:txBody>
      </p:sp>
    </p:spTree>
    <p:extLst>
      <p:ext uri="{BB962C8B-B14F-4D97-AF65-F5344CB8AC3E}">
        <p14:creationId xmlns:p14="http://schemas.microsoft.com/office/powerpoint/2010/main" val="2740381636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83570" y="548684"/>
            <a:ext cx="427552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2. Case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studies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–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kitchen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aid</a:t>
            </a:r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A2AA839-02A2-4EE9-98E2-311667409EE6}"/>
              </a:ext>
            </a:extLst>
          </p:cNvPr>
          <p:cNvSpPr/>
          <p:nvPr/>
        </p:nvSpPr>
        <p:spPr>
          <a:xfrm>
            <a:off x="7166027" y="6536379"/>
            <a:ext cx="1977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VKK </a:t>
            </a:r>
            <a:r>
              <a:rPr lang="de-DE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Patentanwälte 2019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2E2FDFA-ABA8-47AF-9529-20775493C356}"/>
              </a:ext>
            </a:extLst>
          </p:cNvPr>
          <p:cNvSpPr/>
          <p:nvPr/>
        </p:nvSpPr>
        <p:spPr>
          <a:xfrm>
            <a:off x="971600" y="1683909"/>
            <a:ext cx="792088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2722" indent="-562722">
              <a:buClr>
                <a:schemeClr val="accent2"/>
              </a:buClr>
              <a:buSzPct val="60000"/>
            </a:pPr>
            <a:r>
              <a:rPr lang="de-DE" sz="2800" kern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Vorwerk Thermomix 31: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dropping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protected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patents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ineffective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counterfeit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rise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exclusiveness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loyalty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E3189FE-196F-4122-9833-8EE824804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984" y="2358330"/>
            <a:ext cx="3010496" cy="29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86722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83570" y="548684"/>
            <a:ext cx="427552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2. Case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studies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–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kitchen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aid</a:t>
            </a:r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A2AA839-02A2-4EE9-98E2-311667409EE6}"/>
              </a:ext>
            </a:extLst>
          </p:cNvPr>
          <p:cNvSpPr/>
          <p:nvPr/>
        </p:nvSpPr>
        <p:spPr>
          <a:xfrm>
            <a:off x="7166027" y="6536379"/>
            <a:ext cx="1977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VKK </a:t>
            </a:r>
            <a:r>
              <a:rPr lang="de-DE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Patentanwälte 2019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2E2FDFA-ABA8-47AF-9529-20775493C356}"/>
              </a:ext>
            </a:extLst>
          </p:cNvPr>
          <p:cNvSpPr/>
          <p:nvPr/>
        </p:nvSpPr>
        <p:spPr>
          <a:xfrm>
            <a:off x="683570" y="1683909"/>
            <a:ext cx="820891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2722" indent="-562722">
              <a:buClr>
                <a:schemeClr val="accent2"/>
              </a:buClr>
              <a:buSzPct val="60000"/>
            </a:pPr>
            <a:r>
              <a:rPr lang="de-DE" sz="2800" kern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Vorwerk Thermomix 51: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R&amp;D, Marketing, CEO</a:t>
            </a:r>
          </a:p>
          <a:p>
            <a:pPr marL="0"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decisive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purchase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must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defended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IP-</a:t>
            </a:r>
            <a:r>
              <a:rPr lang="de-D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follows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D8FE9AE-5C9C-4997-9AD2-AF9641BC0D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242" y="2358330"/>
            <a:ext cx="2807537" cy="366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04712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83570" y="548684"/>
            <a:ext cx="427552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2. Case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studies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–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kitchen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aid</a:t>
            </a:r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A2AA839-02A2-4EE9-98E2-311667409EE6}"/>
              </a:ext>
            </a:extLst>
          </p:cNvPr>
          <p:cNvSpPr/>
          <p:nvPr/>
        </p:nvSpPr>
        <p:spPr>
          <a:xfrm>
            <a:off x="7166027" y="6536379"/>
            <a:ext cx="1977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VKK </a:t>
            </a:r>
            <a:r>
              <a:rPr lang="de-DE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Patentanwälte 2019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2E2FDFA-ABA8-47AF-9529-20775493C356}"/>
              </a:ext>
            </a:extLst>
          </p:cNvPr>
          <p:cNvSpPr/>
          <p:nvPr/>
        </p:nvSpPr>
        <p:spPr>
          <a:xfrm>
            <a:off x="683570" y="1683909"/>
            <a:ext cx="820891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2722" indent="-562722">
              <a:buClr>
                <a:schemeClr val="accent2"/>
              </a:buClr>
              <a:buSzPct val="60000"/>
            </a:pPr>
            <a:r>
              <a:rPr lang="de-DE" sz="2800" kern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Vorwerk Thermomix 51: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patents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benefit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recognized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151 Patents (10x &gt; TM3)</a:t>
            </a:r>
          </a:p>
          <a:p>
            <a:pPr marL="0"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trademarks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designs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pPr marL="0"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rotating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knives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data:image/jpeg;base64,/9j/4AAQSkZJRgABAQAAAQABAAD/2wCEAAkGBxIPDQ8PEBAQFQ4NEA8QDQ4PDw8ODw4PFRUXFxgRFxMYHSggGBolHxUTITEhJSkrOi4uFyIzRDYtNygtMi0BCgoKDQ0OFQ8QFSsZHRkrKysrKy0rKys3KysrNzcrKysrLSs3KysrKy43NysrLSsrKysrKysrKysrKysrKysrK//AABEIAOEA4QMBIgACEQEDEQH/xAAbAAEBAQADAQEAAAAAAAAAAAAAAQIFBgcEA//EADwQAAEEAQIEBAIIAwcFAAAAAAEAAgMRBCExBQYSQRMyUWEicQcUI0JSgZGhYoKxM0NyksHR8CQ0U1Tx/8QAFgEBAQEAAAAAAAAAAAAAAAAAAAEC/8QAGBEBAQEBAQAAAAAAAAAAAAAAAAERQSH/2gAMAwEAAhEDEQA/APX0WqSlpGUWqSkGUWqUpBEWqSkGUWqSkGUWqSkGUWqSkGUWqSkRlFqkpBlFqkpFZRapKQZRapKQZRapKRGUWqSkVlFqkRMVFUUVEVUQEVRBEVUQEREBERAREQEVUQERVBERVBEVRBEVUQERVBERVBERFRUWqSllWUWqSkGUWqUpBKRdffxV0fEXB7vsXEQ0fK30eP5tz7rsVIMotUlIMotUlIMotUlIMotUlIMotUiDKLVKHa+w3J0A97QRFWkEWCCPUEEfqrSDKLVJSDKLVJSDKLVJSDKLVKINFAFUQKSkRApRVEHn3F3kcRzYHA9HVDLC47XLHbox8+h5Hu1/su18u8Q8aHpcftoQGv8AVzfuv/0+YXyc2YLXRvkqnPbEC9vmaYnOLHD3HiOI+S6vgZ0kUokbQlirxBs2Rp71+B1fkQR2Weq9IpAvn4dnMyImyxn4XaEHzMd3aR6r6VpEIUWkQQK0iIFKUqiCBWkpEGXuDQXEgNaCXE7ADcrz/jvGnZMWcbLYYQ2GGKx0uJezqkf6u1IrYa7nVds5oyTFiSOG7Wvfr36R8I/zFn5WvNYx08M958hp13IHUTf5sag7z9HLK4df4p5SPyof6Ls9LheS4OjhmMPxB8nz6nk3+65pBFFpEEpAqiBSUiIFKK0iDSK0lIIitJSCFKVpKQfhl4/iRvZ+IGvn2/57rzLNhLJC0/C9hcA4jRpvVrv4TQ/Y9l6pS6zzfwbxGnIjHxsH2rR99o+9XchSwdX4VxV+LKZGbGhNAT5xuB7d6d3/AGXoXC+Ix5UfiROsbPYdHxu/C4dl5MZqq+3keNXNG9e7fb9NQF+mLmSY72zQvLHdnNBeyYfhrv8A4Trv80lHsCLqnLHO8OXcco8KdmjteqF3uHdvz/UrtY2vsdiNQqIArStJSCIrSUgiK0odBZNAWSToAB3QdR+kXKDMZzfxtZHX+N/Uf2iP6rqHF4yyLGxx52Rn4e/iSHXT1sO/zLl+Mz/XOIxxaeFCTkTgjQaDpYf5RGD7vcvw5fiObxZshB6GP8ZxP4I6DL97DEHo+HjCKGKEbQxxxj+VoH+i/ZUhKQSkpWkpBFFqkpBKRWkpBKRWkQVSlaSkEpWkpVBKUpaUpApFUQdH5r5XonIgb8B1miA8n8TR6e3ZcFicO7DUPq2kAtcPcL1SlwfE8KLHD8l1thYC+Xpa55jHdwa0EkfJB0/E5OBeZn2IItXxtkEbn36Pdofk4j5r9eJcSOC/Alw3zjhziXZZmcHsljOgjjjd8XXfcUAFyMl5rRNkAw8JiAkigltkuaRtNON2xbVHu7TTsnEC/MjBa18cnW36mwO6XdP3pXN+6Okd9Gigg3y/z+zLyDCcd7G04tlsvY0C6MlD4AR3J3XcNfX9Auo4eFHiYsks873ROt2RO5xByXH+6iZs2PYWNXDvWq+flzn1s8szZohFABeOW280B/ZloFkkaih7eiiu5usd/wBgvh4hxlmM0Pn0jJDetvY+4Xywc2YUvlmIG3VJDPEyzt8bmgfuun80ZsfEcuLHZkhmMD8U8Y6gXHcgnSqAF67oV6Ri5LJmNkie18bvK9hDgV03nznKPEkbht+KR7S+d28cQ+4x5Hdx1r0GuhXT+JYsnCZ5sKKbIhdlAPxMpj3eFLt02CdwdHD3sVYXVYpnl8kM7CRJJ05bXuJcyb/yl25B3vuCqjt3Dc4OhcOq5811vcTqIr1s+9n9Wrv3IvB/q8Mkrh9pkO+H2iboP1Nn9F1zhfLmLlNgZCSHMLZDOy6lgvU+3Yetr0hrQAAAAAAAB2A7ILSlLSlIFJSqIJSUiUgUlKogzSqUqgIiICIiAiIgIiICIgQdR5jmiZmMgd4ks0zRJj4znNbjtkJLQ57j20Nb10n1C/QeHBA/IyJPsd5JTo7Kd2jYNxFpQH3vlv1bmqbxeI5JP3XCNp2oMaB/XqP5rr/OWVk5MbJXPdJHA2nsA/sg2vtSB22t3bRTVXmrmZ+fO2w4QtIZBAyzqTQFDzOOg0X6s4HJC1suXkY2HEfIciYOcT6hrSf6hfR9FOD4kgyqBe+R8GOXfEIWMZ1Szj+L42Mb8z6rlOaOQ3TyUxrCdD1S34cMY0DRWt6qo6/xVuOIH5EGdiztjt2WYJOl1ONeK7HOpO9kXfpovhjIYGPBBa9gcxzXAtcCdCCNx/sV2zgHIZw5vFkZEQ7SOaK/8kjTp67Bb4zyjHjMnbBGWtmD8qCNtkMmZXixgbU5vSQPW/QLOrX0YXh8YwDgTOrJiHXhZBvqY8eX/YjuF0XjOO7w5C+mcUwGSRSxOqslgaem70dWj2n291+3B8yQSxiKzIXDwwwW4usbV+q7JzRLDlyY00kEZ4hBG5j8hurA7tQ2eW60dgSaVqOy/RPhCHhbHFr2y5LjNIyU/EywKbX3RQ6q9XH1Xc10n6Pc0viom/mu7KgiIgIiICIiAiIgIiICIiAiIgIiICIiAgRAg8m4zgufxHMGzIpZJpn0XdMZo6AeZx6gAO66nxHiz5GlkfVFACS1nV1PeRs6R33jvpsPTuu953NLYOLZT2R2wyiHKbv4zIm9LnAdnNddeoXB8+8vNicM3Gp2JkU+27NvuoOQ+ijOja3HA0JkzYZWUajncGSNr2cGPIHbbsu5cx8RbE0F/T4ZdH1F21tcSQ6tQCCRdGiPdeK8Fzjiylw6nQygCdjCGyfCbZLG46NkYdQTvqO653mvj7sqDpjnxnHQuM3iRMePcHyO02uvQkIr0zhnGoXdGPHIx/W8vBa4Oa1gPUdRpewr818/PmX0MjcwkeDFkSve3TpDmdDNfUuOnyXkPLpnbJfi47IW0Xtx3tJPp1SmgBvdWd9CV2jN4jLnBmMy3xl/XI9rS3x3gfCwA7RsG113JpKjPD5DLiufFAGzizmzR+aWL1r7ovzBuh3+Xxmybs6ep7Ll+FQAxukbMYeHwkDIz2HpflPFHwcbv0XoXVbiPTfg8/Ohe2Z2J4hZG0hrZG/aAHQ67uAuyf8A6pYrtH0bTaabE/svTWrz/wCjThxbCHEaFegBaRUREBERAREQEREBERARREFRREFRREFRREFXz8QzGwQSzu8sMb3n3oXS/ddY+kEvdgujY1xie5v1mRh+KJgojTcgnputgg8jZlnokmcbkklFH+M257v6D+Zdt5P43H0nCyK+qZJIZ1bY8zux/hcTp7/NcDwF2M4OglY4vje4tcSe9WdPy/QLkn8HExDMdhMjvhbGLAkHpZ2re+ymLrh+ZuXJcHL8NrHOZI7/AKctaXdRJ0YPelMvhkkUP2bGS5TwR1FzXwYtjcNupX+/lH8S7hxvFzY4YIsgdbcZpDJ2/H1k6ansQNLIF6+q4R+Se1BVHXocSRrGumjDLLGnUdIeTQAJOx9Su24uBE2B78hxjwI2/wDUSeSTMP8A60YOvh7Gxq72FXx7J3te141c1wcA4BzSRrq3uuQ45E3iwM0soiyY6azFoBhjA8zXO3sk3VVt6KDhOI8yDOdqAyOMdOJjjSOFny/EV+PCODPfmxNaHh1B5ZEaeSdWN9vU+g1X54fLhkyfAi6hkfdDWh0bX7hry4igaOutenp3jg3DHvZ9Ww+trnkt4rxCUdEzX/egjF2NQR1CwexO6merrtXLmVA0nDZNE/JhYDO2KgwO2IA2sVqPfsueXSeOZ+LwzHGLjMaJWt+B7QOtjtakLu5vVcpybzOziEBum5MNDIjF1faRt7tP7bLSOxIoiCooiCooiCooiAqoiAooiCqrKINIsog0iygQfNxTPZjQSTyeWJpNDd7uzB7k0PzXVcDnOsOR2QKkb5nM26nk0wep3A+VlcVz9xnx8hmLFZbC8NobSZJNAe4F18yVwmPwiTPyG4MJ+xxjeXkDVjZHed19zp0tHtfcoP14bjDPyo8jCjYybrMWfjfGIWx6luSH0e1Ag6k/O16lwvhbMdtN+J7hT5T5new9G+39VeFcOixIGQQN6Y2D83Hu5x7kr60H5ZEIe0grpPG+WSSSwuF+hXe1hzAUHkM/LOQTXiyV7OI/orh8iFzreLN7nU/qvWvqzfRabEB2QdX4dyiwRFjnPb1aF7HESVp1Dq9wOm96PZfrzFxGLBjZEzHkZ0NrHkib0tH8LXj9wd12ZZmia9pY9ocw7tOyDwjifXIJJmvdI0W6driDPAO7jXnZt8Q27+q+LhHFZMWdmRC6pGbX5Xs7sd6tP/NV2/nLlyXAmOXAScdzg4OYPjgkN6OHcHsdtar16pnYjXsM8TQ0tHVlYzST4Qv+2jH4Du5v3b9NoPcuXuNR52MzIi0v4ZGHzRSDdh/5sVyS8V+jnjf1TOaxxrHyi2KTXRrz/Zv/AFNfJxXtJVGkWUQaRZRBbRREGkWUQRFm0tBpFm0tBpLUS0FXDc08WOLjnw/+4mtsA36aHxSH2H9SFy73AAuOzQXE76AWV5rxKd/Ecio7Jn+BjWmjFANhY0Hck+6D4uXeDy5Dy+E9PUXRsyHCxH2knF+Z9W1vvZOwv0vg3CosOBsEDaY3Vzjq+R53e49yVjg3DRjQtjvqc1vSXVTQPwMHZo/U1Zsr77QaRZtLQaRZtLQaRZtLQaS1m0tAlYHtLXNDmPBa9jhbXNO4IXkfNvLsnDcls0BP1aR1xO8xY6tYXnuN99xpqvXF83E8FmTBJBKLjlb0n1aezx7g6oPA+KY7WVNEPsZSW9A/uJqsxfLu0+mm4K935f4h9ZwcafcywsLz/GNHfuCvGcrAOLPPhZGjHHw3O1od45x8j0n5Eheq8hMLOF48bvNEHNeN6fu79yVB2FFEVFRZtLQatFm0tBpFm0QRFm0tEaRZtLRW7UWbS0Ru1+UcDGuc5rGNc/zuaxrXP+ZG61aWg0izaWg0izaWg0izaWg0izaWitIs2lojVos2loOk/SlwnrgZmNA64Ps5j6xOPwn8jp/MuV+j1jxwqAyNc1zy9zQ6w4xk/CSDrsFz08LZGOZIxr43jpfG9ocx7fQg7hfpaKtos2lojSLNpaDSLNpaDSLNqoMoiLQIiICIiAiIgIiICIiAiIgIiICIiAiIgIiICIiAiIgIiICqiIIilqIjSKWloKilpaCopaWgqKWloKilpaCopaWgqKWloKilqWg0ilqWg0iyraCosq2gqKWloKilpaCosoiiIiAgREBERBfRQoiAiIgIiIKFERAQIiAVERBUCiIKiIgFERAREQEREEREQf/Z">
            <a:extLst>
              <a:ext uri="{FF2B5EF4-FFF2-40B4-BE49-F238E27FC236}">
                <a16:creationId xmlns:a16="http://schemas.microsoft.com/office/drawing/2014/main" id="{DD549DCB-E9F9-4164-8C27-395BC9851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94912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3133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83570" y="548684"/>
            <a:ext cx="427552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2. Case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studies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–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kitchen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aid</a:t>
            </a:r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A2AA839-02A2-4EE9-98E2-311667409EE6}"/>
              </a:ext>
            </a:extLst>
          </p:cNvPr>
          <p:cNvSpPr/>
          <p:nvPr/>
        </p:nvSpPr>
        <p:spPr>
          <a:xfrm>
            <a:off x="7166027" y="6536379"/>
            <a:ext cx="1977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VKK </a:t>
            </a:r>
            <a:r>
              <a:rPr lang="de-DE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Patentanwälte 2019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2E2FDFA-ABA8-47AF-9529-20775493C356}"/>
              </a:ext>
            </a:extLst>
          </p:cNvPr>
          <p:cNvSpPr/>
          <p:nvPr/>
        </p:nvSpPr>
        <p:spPr>
          <a:xfrm>
            <a:off x="683570" y="1683909"/>
            <a:ext cx="820891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2722" indent="-562722">
              <a:buClr>
                <a:schemeClr val="accent2"/>
              </a:buClr>
              <a:buSzPct val="60000"/>
            </a:pPr>
            <a:r>
              <a:rPr lang="de-DE" sz="2800" kern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Vorwerk Thermomix 51: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decisive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fast,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healthy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simple</a:t>
            </a:r>
          </a:p>
          <a:p>
            <a:pPr marL="0"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powerful:</a:t>
            </a:r>
          </a:p>
          <a:p>
            <a:pPr marL="0"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/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rotating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knives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D8FE9AE-5C9C-4997-9AD2-AF9641BC0D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068" y="2023931"/>
            <a:ext cx="1091412" cy="1423952"/>
          </a:xfrm>
          <a:prstGeom prst="rect">
            <a:avLst/>
          </a:prstGeom>
        </p:spPr>
      </p:pic>
      <p:pic>
        <p:nvPicPr>
          <p:cNvPr id="4098" name="Picture 2" descr="data:image/jpeg;base64,/9j/4AAQSkZJRgABAQAAAQABAAD/2wCEAAkGBxIPDQ8PEBAQFQ4NEA8QDQ4PDw8ODw4PFRUXFxgRFxMYHSggGBolHxUTITEhJSkrOi4uFyIzRDYtNygtMi0BCgoKDQ0OFQ8QFSsZHRkrKysrKy0rKys3KysrNzcrKysrLSs3KysrKy43NysrLSsrKysrKysrKysrKysrKysrK//AABEIAOEA4QMBIgACEQEDEQH/xAAbAAEBAQADAQEAAAAAAAAAAAAAAQIFBgcEA//EADwQAAEEAQIEBAIIAwcFAAAAAAEAAgMRBCExBQYSQRMyUWEicQcUI0JSgZGhYoKxM0NyksHR8CQ0U1Tx/8QAFgEBAQEAAAAAAAAAAAAAAAAAAAEC/8QAGBEBAQEBAQAAAAAAAAAAAAAAAAERQSH/2gAMAwEAAhEDEQA/APX0WqSlpGUWqSkGUWqUpBEWqSkGUWqSkGUWqSkGUWqSkGUWqSkRlFqkpBlFqkpFZRapKQZRapKQZRapKRGUWqSkVlFqkRMVFUUVEVUQEVRBEVUQEREBERAREQEVUQERVBERVBEVRBEVUQERVBERVBERFRUWqSllWUWqSkGUWqUpBKRdffxV0fEXB7vsXEQ0fK30eP5tz7rsVIMotUlIMotUlIMotUlIMotUlIMotUiDKLVKHa+w3J0A97QRFWkEWCCPUEEfqrSDKLVJSDKLVJSDKLVJSDKLVKINFAFUQKSkRApRVEHn3F3kcRzYHA9HVDLC47XLHbox8+h5Hu1/su18u8Q8aHpcftoQGv8AVzfuv/0+YXyc2YLXRvkqnPbEC9vmaYnOLHD3HiOI+S6vgZ0kUokbQlirxBs2Rp71+B1fkQR2Weq9IpAvn4dnMyImyxn4XaEHzMd3aR6r6VpEIUWkQQK0iIFKUqiCBWkpEGXuDQXEgNaCXE7ADcrz/jvGnZMWcbLYYQ2GGKx0uJezqkf6u1IrYa7nVds5oyTFiSOG7Wvfr36R8I/zFn5WvNYx08M958hp13IHUTf5sag7z9HLK4df4p5SPyof6Ls9LheS4OjhmMPxB8nz6nk3+65pBFFpEEpAqiBSUiIFKK0iDSK0lIIitJSCFKVpKQfhl4/iRvZ+IGvn2/57rzLNhLJC0/C9hcA4jRpvVrv4TQ/Y9l6pS6zzfwbxGnIjHxsH2rR99o+9XchSwdX4VxV+LKZGbGhNAT5xuB7d6d3/AGXoXC+Ix5UfiROsbPYdHxu/C4dl5MZqq+3keNXNG9e7fb9NQF+mLmSY72zQvLHdnNBeyYfhrv8A4Trv80lHsCLqnLHO8OXcco8KdmjteqF3uHdvz/UrtY2vsdiNQqIArStJSCIrSUgiK0odBZNAWSToAB3QdR+kXKDMZzfxtZHX+N/Uf2iP6rqHF4yyLGxx52Rn4e/iSHXT1sO/zLl+Mz/XOIxxaeFCTkTgjQaDpYf5RGD7vcvw5fiObxZshB6GP8ZxP4I6DL97DEHo+HjCKGKEbQxxxj+VoH+i/ZUhKQSkpWkpBFFqkpBKRWkpBKRWkQVSlaSkEpWkpVBKUpaUpApFUQdH5r5XonIgb8B1miA8n8TR6e3ZcFicO7DUPq2kAtcPcL1SlwfE8KLHD8l1thYC+Xpa55jHdwa0EkfJB0/E5OBeZn2IItXxtkEbn36Pdofk4j5r9eJcSOC/Alw3zjhziXZZmcHsljOgjjjd8XXfcUAFyMl5rRNkAw8JiAkigltkuaRtNON2xbVHu7TTsnEC/MjBa18cnW36mwO6XdP3pXN+6Okd9Gigg3y/z+zLyDCcd7G04tlsvY0C6MlD4AR3J3XcNfX9Auo4eFHiYsks873ROt2RO5xByXH+6iZs2PYWNXDvWq+flzn1s8szZohFABeOW280B/ZloFkkaih7eiiu5usd/wBgvh4hxlmM0Pn0jJDetvY+4Xywc2YUvlmIG3VJDPEyzt8bmgfuun80ZsfEcuLHZkhmMD8U8Y6gXHcgnSqAF67oV6Ri5LJmNkie18bvK9hDgV03nznKPEkbht+KR7S+d28cQ+4x5Hdx1r0GuhXT+JYsnCZ5sKKbIhdlAPxMpj3eFLt02CdwdHD3sVYXVYpnl8kM7CRJJ05bXuJcyb/yl25B3vuCqjt3Dc4OhcOq5811vcTqIr1s+9n9Wrv3IvB/q8Mkrh9pkO+H2iboP1Nn9F1zhfLmLlNgZCSHMLZDOy6lgvU+3Yetr0hrQAAAAAAAB2A7ILSlLSlIFJSqIJSUiUgUlKogzSqUqgIiICIiAiIgIiICIgQdR5jmiZmMgd4ks0zRJj4znNbjtkJLQ57j20Nb10n1C/QeHBA/IyJPsd5JTo7Kd2jYNxFpQH3vlv1bmqbxeI5JP3XCNp2oMaB/XqP5rr/OWVk5MbJXPdJHA2nsA/sg2vtSB22t3bRTVXmrmZ+fO2w4QtIZBAyzqTQFDzOOg0X6s4HJC1suXkY2HEfIciYOcT6hrSf6hfR9FOD4kgyqBe+R8GOXfEIWMZ1Szj+L42Mb8z6rlOaOQ3TyUxrCdD1S34cMY0DRWt6qo6/xVuOIH5EGdiztjt2WYJOl1ONeK7HOpO9kXfpovhjIYGPBBa9gcxzXAtcCdCCNx/sV2zgHIZw5vFkZEQ7SOaK/8kjTp67Bb4zyjHjMnbBGWtmD8qCNtkMmZXixgbU5vSQPW/QLOrX0YXh8YwDgTOrJiHXhZBvqY8eX/YjuF0XjOO7w5C+mcUwGSRSxOqslgaem70dWj2n291+3B8yQSxiKzIXDwwwW4usbV+q7JzRLDlyY00kEZ4hBG5j8hurA7tQ2eW60dgSaVqOy/RPhCHhbHFr2y5LjNIyU/EywKbX3RQ6q9XH1Xc10n6Pc0viom/mu7KgiIgIiICIiAiIgIiICIiAiIgIiICIiAgRAg8m4zgufxHMGzIpZJpn0XdMZo6AeZx6gAO66nxHiz5GlkfVFACS1nV1PeRs6R33jvpsPTuu953NLYOLZT2R2wyiHKbv4zIm9LnAdnNddeoXB8+8vNicM3Gp2JkU+27NvuoOQ+ijOja3HA0JkzYZWUajncGSNr2cGPIHbbsu5cx8RbE0F/T4ZdH1F21tcSQ6tQCCRdGiPdeK8Fzjiylw6nQygCdjCGyfCbZLG46NkYdQTvqO653mvj7sqDpjnxnHQuM3iRMePcHyO02uvQkIr0zhnGoXdGPHIx/W8vBa4Oa1gPUdRpewr818/PmX0MjcwkeDFkSve3TpDmdDNfUuOnyXkPLpnbJfi47IW0Xtx3tJPp1SmgBvdWd9CV2jN4jLnBmMy3xl/XI9rS3x3gfCwA7RsG113JpKjPD5DLiufFAGzizmzR+aWL1r7ovzBuh3+Xxmybs6ep7Ll+FQAxukbMYeHwkDIz2HpflPFHwcbv0XoXVbiPTfg8/Ohe2Z2J4hZG0hrZG/aAHQ67uAuyf8A6pYrtH0bTaabE/svTWrz/wCjThxbCHEaFegBaRUREBERAREQEREBERARREFRREFRREFRREFXz8QzGwQSzu8sMb3n3oXS/ddY+kEvdgujY1xie5v1mRh+KJgojTcgnputgg8jZlnokmcbkklFH+M257v6D+Zdt5P43H0nCyK+qZJIZ1bY8zux/hcTp7/NcDwF2M4OglY4vje4tcSe9WdPy/QLkn8HExDMdhMjvhbGLAkHpZ2re+ymLrh+ZuXJcHL8NrHOZI7/AKctaXdRJ0YPelMvhkkUP2bGS5TwR1FzXwYtjcNupX+/lH8S7hxvFzY4YIsgdbcZpDJ2/H1k6ansQNLIF6+q4R+Se1BVHXocSRrGumjDLLGnUdIeTQAJOx9Su24uBE2B78hxjwI2/wDUSeSTMP8A60YOvh7Gxq72FXx7J3te141c1wcA4BzSRrq3uuQ45E3iwM0soiyY6azFoBhjA8zXO3sk3VVt6KDhOI8yDOdqAyOMdOJjjSOFny/EV+PCODPfmxNaHh1B5ZEaeSdWN9vU+g1X54fLhkyfAi6hkfdDWh0bX7hry4igaOutenp3jg3DHvZ9Ww+trnkt4rxCUdEzX/egjF2NQR1CwexO6merrtXLmVA0nDZNE/JhYDO2KgwO2IA2sVqPfsueXSeOZ+LwzHGLjMaJWt+B7QOtjtakLu5vVcpybzOziEBum5MNDIjF1faRt7tP7bLSOxIoiCooiCooiCooiAqoiAooiCqrKINIsog0iygQfNxTPZjQSTyeWJpNDd7uzB7k0PzXVcDnOsOR2QKkb5nM26nk0wep3A+VlcVz9xnx8hmLFZbC8NobSZJNAe4F18yVwmPwiTPyG4MJ+xxjeXkDVjZHed19zp0tHtfcoP14bjDPyo8jCjYybrMWfjfGIWx6luSH0e1Ag6k/O16lwvhbMdtN+J7hT5T5new9G+39VeFcOixIGQQN6Y2D83Hu5x7kr60H5ZEIe0grpPG+WSSSwuF+hXe1hzAUHkM/LOQTXiyV7OI/orh8iFzreLN7nU/qvWvqzfRabEB2QdX4dyiwRFjnPb1aF7HESVp1Dq9wOm96PZfrzFxGLBjZEzHkZ0NrHkib0tH8LXj9wd12ZZmia9pY9ocw7tOyDwjifXIJJmvdI0W6driDPAO7jXnZt8Q27+q+LhHFZMWdmRC6pGbX5Xs7sd6tP/NV2/nLlyXAmOXAScdzg4OYPjgkN6OHcHsdtar16pnYjXsM8TQ0tHVlYzST4Qv+2jH4Du5v3b9NoPcuXuNR52MzIi0v4ZGHzRSDdh/5sVyS8V+jnjf1TOaxxrHyi2KTXRrz/Zv/AFNfJxXtJVGkWUQaRZRBbRREGkWUQRFm0tBpFm0tBpLUS0FXDc08WOLjnw/+4mtsA36aHxSH2H9SFy73AAuOzQXE76AWV5rxKd/Ecio7Jn+BjWmjFANhY0Hck+6D4uXeDy5Dy+E9PUXRsyHCxH2knF+Z9W1vvZOwv0vg3CosOBsEDaY3Vzjq+R53e49yVjg3DRjQtjvqc1vSXVTQPwMHZo/U1Zsr77QaRZtLQaRZtLQaRZtLQaS1m0tAlYHtLXNDmPBa9jhbXNO4IXkfNvLsnDcls0BP1aR1xO8xY6tYXnuN99xpqvXF83E8FmTBJBKLjlb0n1aezx7g6oPA+KY7WVNEPsZSW9A/uJqsxfLu0+mm4K935f4h9ZwcafcywsLz/GNHfuCvGcrAOLPPhZGjHHw3O1od45x8j0n5Eheq8hMLOF48bvNEHNeN6fu79yVB2FFEVFRZtLQatFm0tBpFm0QRFm0tEaRZtLRW7UWbS0Ru1+UcDGuc5rGNc/zuaxrXP+ZG61aWg0izaWg0izaWg0izaWg0izaWitIs2lojVos2loOk/SlwnrgZmNA64Ps5j6xOPwn8jp/MuV+j1jxwqAyNc1zy9zQ6w4xk/CSDrsFz08LZGOZIxr43jpfG9ocx7fQg7hfpaKtos2lojSLNpaDSLNpaDSLNqoMoiLQIiICIiAiIgIiICIiAiIgIiICIiAiIgIiICIiAiIgIiICqiIIilqIjSKWloKilpaCopaWgqKWloKilpaCopaWgqKWloKilqWg0ilqWg0iyraCosq2gqKWloKilpaCosoiiIiAgREBERBfRQoiAiIgIiIKFERAQIiAVERBUCiIKiIgFERAREQEREEREQf/Z">
            <a:extLst>
              <a:ext uri="{FF2B5EF4-FFF2-40B4-BE49-F238E27FC236}">
                <a16:creationId xmlns:a16="http://schemas.microsoft.com/office/drawing/2014/main" id="{DD549DCB-E9F9-4164-8C27-395BC9851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505" y="370595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ata:image/jpeg;base64,/9j/4AAQSkZJRgABAQAAAQABAAD/2wCEAAkGBxISEhUSEhMVFRUVFxUVFRcVFxUVFRUVFRUWFxUVFRUYHSggGBolGxUVITEhJSkrLi4uFx8zODMtNygtLisBCgoKDg0OFxAQFysdFR0rKy0rLS0tLS0tLS0tLS0tLSstLTctNy0tLTctLTcrKzctNy0rKy0tKystLSsrKysrK//AABEIAOEA4QMBIgACEQEDEQH/xAAcAAACAwEBAQEAAAAAAAAAAAAAAQIDBQQGBwj/xAA/EAACAQIEAwUFBwIFAwUAAAAAAQIDEQQSITEFQVEGImFxgRNSkaHBIzJCYrHR8HLhBzOCkqKzwtIUFRaTsv/EABcBAQEBAQAAAAAAAAAAAAAAAAEAAgP/xAAdEQEBAQEBAQEBAQEAAAAAAAAAARECITFBURID/9oADAMBAAIRAxEAPwD7KKxICSIDYgqFwuJiJJxmWKsUACdHthZyi5TjqzjTnJbqLa87aEmjFIlkR884bxSWEquMpOdJvv76SeudL19fM9vTxF0mndNJprZp7NBOtNjpnTKvZkfaE4VRA9gxOky9VEDmiTlaFYuqSQ6cUBc9gOzIhSpocWuMRdKA40jJUWBo6f8A04pUBxa5WKxbKmRyGUrCxd7JidJkVWUCz2b6ASW3BCuB0YAAAogBgCIAC4IFdWGaLi9mmn6lgiT5rxCnKD7y1j9nUXLu6Ra8LaJ+CfPXW7L8Y9m1Rm/s5P7OT/C29n0TfwfmaXafhTn9rFXsrVFzcdLS9LWflF/hs/F1qeRuMvuvZ/X6Nf2MZla+vqtx3PO9luLupH2VR/aQWj9+PXzX6W8TfRrWU7hmI3FckncecrYEYv8AbMTrMpTFckt9oWwr2OW4kwLuWIIyxBx3Bstqx0OqWU5o4rjUgTR9ohOojPzizjqx3e1QzgzDDT/leACOlYMGxBckYmFwBEAMCQEMRImeO7UcKUe/FdyT/wBkv23+a909iU4mhGcZQkrxkrP90+TT1T6ok+Y4avOnJNO1Sm7r05eK39H5H0fhePjXpqpHS+jXuyW8f5yseA4zgZUpNfig1qtE4/hkv5zy/hOvs1xT2NRX0p1e7K70jJbS9L6+D8DENe/uAhmwAQAgMAhhYiQhiBEIYMCTC4CJGIQAUrAK4EnSAAdXMzi4xf2MmtLOLfPuqcXNadYpo7CNSCknF7NNPyaswTiwGLv3JPXk+v8Ac7zzdKm8r96m3GXps/p/pNXh+Ozd2X3uvX+5J3gAEiE2MGSIQ2Iiw+1GCUoe0tdxVpeMHum/C715KUjxFPDWbg9ns3t+WT8Nf+R9RnBNNNJpppp7NNWaZ5HiHZ2qm3Dvx5arM1rpJSTu9tU7szh1sdmMa6lFRlfPT7kr76Lut352Vn4pmueHpYuvRqxUVaU7pxktZ5Vez0vfx3v5m9g+0dNvLVTpy5qSf11NQNsQqVWMtYyT8ncsSJIiZOxFoDqIiRFgiYrjaEwJAAiQYCACAGBJ03BMiFzo5pDIhckzMdalUVW32c+5VXT3Z+a+j6nBiKdm9dny5+KN6rTUouMldNWf86nnZRdOXsp6tfcfvR5L+eK6FfU0cDxX8NT0ly/1fuayZ5Csy/BcRnTWmsfde3p0AvUNkbmdR41Sf3pZH+bRf7tvjYx+0vHJv7HDtrRZ6sbaJrSMH1s9ZctlrtW5Nqk2tXifaChQeWUrzW8Id6S/q5L1dzM/+Ywb0pv1kv2PH1OGyjs2vNF2HwaS72r5vYxOrfjXXM5e3wvaSlLdOPzNXD14zV4yT/X4Hg8LSpRlCE45nKaurtWhbqnu3/Nr+zn2YhvRqTpS5a54/CWvwaOkjGq1S9pjqfShSlL/AFVGlZ+iizYxvC6VZWqQT/X4nNwPhc6LqSqTVSdRxvJRcLqKsu627fFmhiMTCmnKclFLm3ZGk81iey84PNh6rX5ZN29JLVHdwyrUyZa8ctRNrrnVlaUbb76+Rx8Q7WJf5cLx96Wl/KPTx+R2dlJupTlXk7zqSev5VtFdEtdDPlOWNGNJvk/UhOJ0wrxd0mnZ5Xbk7XsyVSF0OBwNESyaKzFaJoTJCaAoANoGgKIDESIB6gSWgmRzCzG2FlxXI3HctWJXOPieCVWNtpK7i+j6eT+h1Idy1Y8jJtNxmrSWjRBK/Nr+c1zPRcU4cqqutJrZ/SXh+h5WvOdKWWaaa+a6rqvEg9BU4NGthntGfvXdn5rkeVwvZvFOX+XLK9HK8dl5u6+B67DVlLBzs9dfM8rwXHShVtd7rn9Dpksc/wDWVscb4c6WRylG2RRSeZylJaclb4v4mO6SvrrzS5Loer7dQvSpy6T/AFR5Kpv8DlZnxu3UZpKrCX5o/qfUVXjGGaUkkldtuyt1PluLdnF+K/VGt2+xzVGhFc1Jv/jZfqa4Hyu7jXbuELqhHNbeUrpekd/jY8txLtHWxeXPlSjso6Lvbt6720PI42tN6XNDCVbKy56jZWtn43J4mU1aVko2drb+B9B7FVL4e3OMpfPVfqfM4Vr2R7DsfjfZVHCT7s7Lykn3X82g5ivX9bHZDN7OVOTeelWqqa6uUnJPyal8j0ZyLCpTdSFlKVlPpJLa/irvXx1vpbrNJj8S4lSpycZNprwb3VyPD8XCvd03fLo7pq3xMTtRJOtLwSX/ABH2HqfaVI9Yp/DQznq16CSImbxTEypYiTWzs2uT/ud9CsprNHb9PBmbGokIYmZaIABkgAswEizBcpUh5h1ldcMxTmBSJL8wXKlIMxaVuYwO3VfJgqtRJZo5MraTyuVWEW16M0uI8Rp0Kcq1aahTgk5Sd9LtJaLVttpJLdtHyvtX/iIsVF4ahStSm1mnU+/LK8yywi7Q70Y6tu+uiGTWat4B2pzqcZdxxajLXuyzJtP8v3Xv8TTwcH7VOOqvfx9UfP8Agk7Vaye8o05//XJp/wDUPT0522bXSzs14p9TV7ysXnX0/tS3PBwlzjOKfpeP7Hlau/ojPqdo8TKk6MqrnF2+8oylo013rX3XNmfPF1Xdynbzsv0sZ6stMjdxfI0e2tG9LDz6Qa/R/ufOuJcUxMU5U6mkVmfdi3lW7u1fTfyv0LOE9qMVVahKo5LvO0ryX3W9IybjvbkdOJ+s9HiaLd7Iv7P4aVSeSzclsveXQ+i/+zYSpaUINXSfdlJb2urTi9PVFVfsrC6nQm4VI7NrZ/1QukdMjO1l4PhOfV3STtLw/qN1YJUbK/tE1q//ABf8v8Dr4XhcROTVVUm9pVYStKXTNC3e5e6a+H4Kk7yk2uiVvqwtkMlqnhfEp/dcHNLZre3j1JcT46qXdySU2rrNay8XZmtSpKKslY8l2ukvbx/o15W168zFb+MnE1XJtvVttvz5nV2Um44jZ2acb20W7V2Z1Sulsr+L+i/e5LhntXVjOnFycWm+lnvdvRHOX1PQdpXeopK9nHmmvhdHDw/Gezl+V6S/c3OO0nVUcq1W/r0PNVIOLs00/FGqXrE7/QDO4LiLxyveO3l/PoaJitkIbBgcIAAC4c4Zym4swBfnGpHPnDOOp05x5zmUx5/4t/QtTz3+J0c3Dqy6SovzftYW/ngfDnLLrzWvzNjtH2lxeKk1XlKKTf2NnCNN+64WTclteV3uefkzvzMjl1Wzhq6p1qdT8N8s/wCiejfo2n6HrIVltLdaPzR4ahJSjlev1T3X86m5h606kIO7coWp1F19yp6pavqjPfJ5rZq41fhRVKot5P0KZpJb6nJKo2YnDV6/jrrYm/JW10stU000/BptepT2ewLjiY21VptdbZXv4hQg2bvZ9RjXXVQqP0UX9Ttz45319swnD4QhGNlpFL4I6o0ktkiVxltMkQqUk90n5pM4quFjFtq6vrpJq22m/gaByYwNKhSmtqjfhJKXzVmZfGMBKvbM4xa0vG+qumt/L5ne5EGwtWayMPwCnF3k3PwekX582a1NKKSSSS2SVkvJIi2LMYaxdmKcVho1FaXo+a8hqQ84aWJQi6NVKW21+Ti+f86HoEcmMw6qRtzWz8f2Dh1VuNpbxdn4+f8AOQ/RHU0AXBmGhfwALAWJjtkHIGRYEOQnITIsCsUxuZQxXAPJ/wCJHAY1qLxEIr2tJJya3nTW6fVxWt+ia6W+ROJ+gcZTz05w3zQlHXbvRa1+J8hw3YvGym4Sp5Lbzm0oecWr5vT5Hf8A59eeufc98eepys77Gvw3F5ZZ1qvuzj1i+XnpdPw8zs7QdlauEWfSpT/FUjFrI/zR1yrXe9jBp0Zxy1IaqV0uk7bpe9Z9Njr9c3qattLPNGWsJdV0fSS2aJUsO5PYpwNCrGhDEOk5Yebd+eWUZODd/wALzRdm7JpfDeweJjJJws14cvCS5MxfGopVFU4Xe5HsfUz4tt/dVOa9LxVvmzn4zis10vLT5ml2GwTjKc7aKOX1k0/+35oeYq+nUOMSXO5pYfjae55WLHFmmde4pY+EuZRiqt3oebwMJTlbktzcQVqERJMVjnW4i0LKTsOwJU0GUsaBIMWobDpR3fN7+g2iUUWIxgDIncBXGHqYtiLRc0QcQxapaItFziRcQOqrEWi7ILKUgUTRU4HS46goG5GbVEKZKphozjknGM4u14zSlF22vF6MvUCaidZHOowirWtpa1uVrbW6W0sYuM7IYeo89PNQn1p2yPzpvS3grG/lJpCnia3YKo9qtJv3mp015uCU180aPCsH7KmoXTe7avZt81flsbnFcQ4wtHeWnlH8T+nqZ1NDIrUy2hTcnlX88SEYtuy3fI3cDhlTWv3nu/oiqi7DUFBWXr4suEhmGzFYY0gRWHYlYAKNgykgIq2iQuZKwIhtCADBYB3GRZjRCSOhxE4DjDnyicS/IJxDDqjKLKXOIrFgUumRUS+xGUTUFRSJJCJxR0lYpJFkUCRZBCkYcM9tK97KNk9dbO+qVvryOir2dX4ZfFfU6eGStO3vK3+3Vfq/gaxW5TJK8rhMBkk3LdNpeHU67HVioWk/NlFhrJInEiiaM1uJJEhDZmkAMAqITGJgUYkhRGBJoRIQIXAMoEVGUWUvcROJvGHPlIuJ0OJFxLE52iLRfKJBxDEpaIljRFokrkOI7EWMoq2LLYFEGXwNys11Yd2afRp+nP5XNgxqL1Nek9EPS5ceMjqcjR3YxanPSpZmP4P1CnTbCxoTglGyOKSMtBAkK4zLQEDYXCoEZDYkgJpAx2EBADEBOwBYCR2E4llhNHVz1XlIuJbYi0RUtEZRLnEjJBic8olbidLRXKIYnNJFTOqcTnlEEUWXQkc7RKMjUFjQpM1sNK6MOjUNfAyN/YzPqWJI05WWhZXWvovqc0l0GfF+rnIqqCUyM5BqQBsVwMVuGA0gDUVh2AGZaABcGSJjBiAn8QEBJeJjEdnNFoRMiySDRFossKwJU0RaLWhWBKXEpqUzqaE4lhZ8oEMp3ypFcqJBzU5WNXh9bVHB7Fl1CLTHkVs146HC2dDxN1ZrXmc04/Bmp8VFwaI2C4VAeUjcbkZrQY7koK5XPQElcCEZDuZaTFci2K4JO4myNwZE7gRAtTrExgdnMmRQAQBFAANQgYAQDEMCKtkQAAGTpgBqKpzB7ABqsxFkWAGGiX1OPhP+VHzl/wDuYwMlpQ2KGAFUYABkkNAAEfz5CAAIAAJP/9k=">
            <a:extLst>
              <a:ext uri="{FF2B5EF4-FFF2-40B4-BE49-F238E27FC236}">
                <a16:creationId xmlns:a16="http://schemas.microsoft.com/office/drawing/2014/main" id="{222BAD5F-7044-40EE-BB2F-0F9DF4B4B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904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8BD4924-5A79-4157-93FF-EAE76C450EBF}"/>
              </a:ext>
            </a:extLst>
          </p:cNvPr>
          <p:cNvSpPr/>
          <p:nvPr/>
        </p:nvSpPr>
        <p:spPr>
          <a:xfrm>
            <a:off x="3402755" y="4077072"/>
            <a:ext cx="2825429" cy="9144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19049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83570" y="548684"/>
            <a:ext cx="427552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2. Case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studies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–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kitchen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aid</a:t>
            </a:r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A2AA839-02A2-4EE9-98E2-311667409EE6}"/>
              </a:ext>
            </a:extLst>
          </p:cNvPr>
          <p:cNvSpPr/>
          <p:nvPr/>
        </p:nvSpPr>
        <p:spPr>
          <a:xfrm>
            <a:off x="7166027" y="6536379"/>
            <a:ext cx="1977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VKK </a:t>
            </a:r>
            <a:r>
              <a:rPr lang="de-DE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Patentanwälte 2019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2E2FDFA-ABA8-47AF-9529-20775493C356}"/>
              </a:ext>
            </a:extLst>
          </p:cNvPr>
          <p:cNvSpPr/>
          <p:nvPr/>
        </p:nvSpPr>
        <p:spPr>
          <a:xfrm>
            <a:off x="683570" y="1683909"/>
            <a:ext cx="82089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2722" indent="-562722">
              <a:buClr>
                <a:schemeClr val="accent2"/>
              </a:buClr>
              <a:buSzPct val="60000"/>
            </a:pPr>
            <a:r>
              <a:rPr lang="de-DE" sz="2800" kern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Vorwerk Thermomix 51: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Trademarks:</a:t>
            </a:r>
          </a:p>
          <a:p>
            <a:pPr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809FE01-B352-42CE-8B92-552037072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40968"/>
            <a:ext cx="1590675" cy="1905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FC7F7649-F6CE-4324-8EFB-C32097AC4235}"/>
              </a:ext>
            </a:extLst>
          </p:cNvPr>
          <p:cNvSpPr/>
          <p:nvPr/>
        </p:nvSpPr>
        <p:spPr>
          <a:xfrm>
            <a:off x="1115616" y="5179513"/>
            <a:ext cx="1723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30 2014 059 962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82B592-389F-420E-9219-E14BC7B82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140968"/>
            <a:ext cx="1752600" cy="19050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FCFDC6A-379F-4FA7-82A3-41BDF9E73449}"/>
              </a:ext>
            </a:extLst>
          </p:cNvPr>
          <p:cNvSpPr/>
          <p:nvPr/>
        </p:nvSpPr>
        <p:spPr>
          <a:xfrm>
            <a:off x="3496523" y="5178678"/>
            <a:ext cx="1723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30 2014 059 961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742B59C-9080-4B68-B5B1-C534DBF97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017" y="3140968"/>
            <a:ext cx="1828800" cy="19050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6B4B3008-EC40-48BB-AFA4-105A5FFD2519}"/>
              </a:ext>
            </a:extLst>
          </p:cNvPr>
          <p:cNvSpPr/>
          <p:nvPr/>
        </p:nvSpPr>
        <p:spPr>
          <a:xfrm>
            <a:off x="6088811" y="5178678"/>
            <a:ext cx="1723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30 2014 061 408</a:t>
            </a:r>
          </a:p>
        </p:txBody>
      </p:sp>
    </p:spTree>
    <p:extLst>
      <p:ext uri="{BB962C8B-B14F-4D97-AF65-F5344CB8AC3E}">
        <p14:creationId xmlns:p14="http://schemas.microsoft.com/office/powerpoint/2010/main" val="750048491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83570" y="548684"/>
            <a:ext cx="427552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2. Case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studies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–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kitchen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aid</a:t>
            </a:r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A2AA839-02A2-4EE9-98E2-311667409EE6}"/>
              </a:ext>
            </a:extLst>
          </p:cNvPr>
          <p:cNvSpPr/>
          <p:nvPr/>
        </p:nvSpPr>
        <p:spPr>
          <a:xfrm>
            <a:off x="7166027" y="6536379"/>
            <a:ext cx="1977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VKK </a:t>
            </a:r>
            <a:r>
              <a:rPr lang="de-DE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Patentanwälte 2019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2E2FDFA-ABA8-47AF-9529-20775493C356}"/>
              </a:ext>
            </a:extLst>
          </p:cNvPr>
          <p:cNvSpPr/>
          <p:nvPr/>
        </p:nvSpPr>
        <p:spPr>
          <a:xfrm>
            <a:off x="683570" y="1683909"/>
            <a:ext cx="82089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2722" indent="-562722">
              <a:buClr>
                <a:schemeClr val="accent2"/>
              </a:buClr>
              <a:buSzPct val="60000"/>
            </a:pPr>
            <a:r>
              <a:rPr lang="de-DE" sz="2800" kern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Vorwerk Thermomix 51: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Trademarks:</a:t>
            </a:r>
          </a:p>
          <a:p>
            <a:pPr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C7F7649-F6CE-4324-8EFB-C32097AC4235}"/>
              </a:ext>
            </a:extLst>
          </p:cNvPr>
          <p:cNvSpPr/>
          <p:nvPr/>
        </p:nvSpPr>
        <p:spPr>
          <a:xfrm>
            <a:off x="1400129" y="4876691"/>
            <a:ext cx="1701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UM 003 772 341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5B0BCAA-FAAE-41AC-A009-CB5C7AAFE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83" y="3350433"/>
            <a:ext cx="1905000" cy="115252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729388C-D32B-4D6C-819F-3028CBA2C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144" y="2873902"/>
            <a:ext cx="1905000" cy="1885950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8F2EF3D4-22BE-44BE-8038-2DDA3F60B687}"/>
              </a:ext>
            </a:extLst>
          </p:cNvPr>
          <p:cNvSpPr/>
          <p:nvPr/>
        </p:nvSpPr>
        <p:spPr>
          <a:xfrm>
            <a:off x="3964321" y="4869160"/>
            <a:ext cx="1758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UM 008 121 428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1F8BFFE-C05B-4037-91DE-4C0B8368B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006" y="2854852"/>
            <a:ext cx="1905000" cy="190500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0A5C0173-13EB-4FDA-98E1-CA6BC1863982}"/>
              </a:ext>
            </a:extLst>
          </p:cNvPr>
          <p:cNvSpPr/>
          <p:nvPr/>
        </p:nvSpPr>
        <p:spPr>
          <a:xfrm>
            <a:off x="6485593" y="4869160"/>
            <a:ext cx="1685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UM 015 726 011</a:t>
            </a:r>
          </a:p>
        </p:txBody>
      </p:sp>
    </p:spTree>
    <p:extLst>
      <p:ext uri="{BB962C8B-B14F-4D97-AF65-F5344CB8AC3E}">
        <p14:creationId xmlns:p14="http://schemas.microsoft.com/office/powerpoint/2010/main" val="386208304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1"/>
          <p:cNvSpPr txBox="1">
            <a:spLocks/>
          </p:cNvSpPr>
          <p:nvPr/>
        </p:nvSpPr>
        <p:spPr bwMode="auto">
          <a:xfrm>
            <a:off x="713678" y="1268760"/>
            <a:ext cx="8430322" cy="468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de-DE" sz="3600" kern="0" dirty="0">
                <a:latin typeface="Arial" pitchFamily="34" charset="0"/>
                <a:cs typeface="Arial" pitchFamily="34" charset="0"/>
              </a:rPr>
              <a:t>Content</a:t>
            </a:r>
          </a:p>
          <a:p>
            <a:pPr>
              <a:spcBef>
                <a:spcPct val="20000"/>
              </a:spcBef>
              <a:defRPr/>
            </a:pPr>
            <a:endParaRPr lang="de-DE" sz="3600" kern="0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de-DE" kern="0" dirty="0" err="1">
                <a:latin typeface="Arial" pitchFamily="34" charset="0"/>
                <a:cs typeface="Arial" pitchFamily="34" charset="0"/>
              </a:rPr>
              <a:t>Introduction</a:t>
            </a:r>
            <a:endParaRPr lang="de-DE" kern="0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  <a:defRPr/>
            </a:pPr>
            <a:endParaRPr lang="de-DE" kern="0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de-DE" kern="0" dirty="0">
                <a:latin typeface="Arial" pitchFamily="34" charset="0"/>
                <a:cs typeface="Arial" pitchFamily="34" charset="0"/>
              </a:rPr>
              <a:t>Case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studies</a:t>
            </a:r>
            <a:endParaRPr lang="de-DE" kern="0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  <a:defRPr/>
            </a:pPr>
            <a:endParaRPr lang="de-DE" kern="0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de-DE" kern="0" dirty="0">
                <a:latin typeface="Arial" pitchFamily="34" charset="0"/>
                <a:cs typeface="Arial" pitchFamily="34" charset="0"/>
              </a:rPr>
              <a:t>S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ummary</a:t>
            </a:r>
            <a:endParaRPr lang="de-DE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58AE1D4-B584-4B54-ADFF-3A82CDF95AB6}"/>
              </a:ext>
            </a:extLst>
          </p:cNvPr>
          <p:cNvSpPr/>
          <p:nvPr/>
        </p:nvSpPr>
        <p:spPr>
          <a:xfrm>
            <a:off x="7166027" y="6608389"/>
            <a:ext cx="1977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VKK </a:t>
            </a:r>
            <a:r>
              <a:rPr lang="de-DE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Patentanwälte 2019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83570" y="548684"/>
            <a:ext cx="427552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2. Case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studies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–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kitchen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aid</a:t>
            </a:r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A2AA839-02A2-4EE9-98E2-311667409EE6}"/>
              </a:ext>
            </a:extLst>
          </p:cNvPr>
          <p:cNvSpPr/>
          <p:nvPr/>
        </p:nvSpPr>
        <p:spPr>
          <a:xfrm>
            <a:off x="7166027" y="6536379"/>
            <a:ext cx="1977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VKK </a:t>
            </a:r>
            <a:r>
              <a:rPr lang="de-DE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Patentanwälte 2019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2E2FDFA-ABA8-47AF-9529-20775493C356}"/>
              </a:ext>
            </a:extLst>
          </p:cNvPr>
          <p:cNvSpPr/>
          <p:nvPr/>
        </p:nvSpPr>
        <p:spPr>
          <a:xfrm>
            <a:off x="683570" y="1683909"/>
            <a:ext cx="82089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2722" indent="-562722">
              <a:buClr>
                <a:schemeClr val="accent2"/>
              </a:buClr>
              <a:buSzPct val="60000"/>
            </a:pPr>
            <a:r>
              <a:rPr lang="de-DE" sz="2800" kern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Vorwerk Thermomix 51: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Designs:</a:t>
            </a:r>
          </a:p>
          <a:p>
            <a:pPr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C7F7649-F6CE-4324-8EFB-C32097AC4235}"/>
              </a:ext>
            </a:extLst>
          </p:cNvPr>
          <p:cNvSpPr/>
          <p:nvPr/>
        </p:nvSpPr>
        <p:spPr>
          <a:xfrm>
            <a:off x="1400129" y="4876691"/>
            <a:ext cx="17459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rCD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001 379 580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F2EF3D4-22BE-44BE-8038-2DDA3F60B687}"/>
              </a:ext>
            </a:extLst>
          </p:cNvPr>
          <p:cNvSpPr/>
          <p:nvPr/>
        </p:nvSpPr>
        <p:spPr>
          <a:xfrm>
            <a:off x="5403985" y="4824031"/>
            <a:ext cx="17154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rCD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001 420 111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0BA33F8-AFC7-410F-97F9-5BA8D806B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47" y="2873902"/>
            <a:ext cx="1495425" cy="1905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5C9A1C7-104B-490E-AFDB-7C29C27E8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78" y="2873902"/>
            <a:ext cx="1495425" cy="1905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7505B28-3924-4984-98BF-90851730A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295" y="2857953"/>
            <a:ext cx="1409700" cy="1905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EDA74D9-7C5C-4236-A362-D8D7FB465D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620" y="2919031"/>
            <a:ext cx="14097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12692"/>
      </p:ext>
    </p:extLst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83570" y="548684"/>
            <a:ext cx="427552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2. Case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studies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–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kitchen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aid</a:t>
            </a:r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A2AA839-02A2-4EE9-98E2-311667409EE6}"/>
              </a:ext>
            </a:extLst>
          </p:cNvPr>
          <p:cNvSpPr/>
          <p:nvPr/>
        </p:nvSpPr>
        <p:spPr>
          <a:xfrm>
            <a:off x="7166027" y="6536379"/>
            <a:ext cx="1977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VKK </a:t>
            </a:r>
            <a:r>
              <a:rPr lang="de-DE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Patentanwälte 2019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2E2FDFA-ABA8-47AF-9529-20775493C356}"/>
              </a:ext>
            </a:extLst>
          </p:cNvPr>
          <p:cNvSpPr/>
          <p:nvPr/>
        </p:nvSpPr>
        <p:spPr>
          <a:xfrm>
            <a:off x="683570" y="1683909"/>
            <a:ext cx="82089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2722" indent="-562722">
              <a:buClr>
                <a:schemeClr val="accent2"/>
              </a:buClr>
              <a:buSzPct val="60000"/>
            </a:pPr>
            <a:r>
              <a:rPr lang="de-DE" sz="2800" kern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Vorwerk Thermomix 51: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Designs:</a:t>
            </a:r>
          </a:p>
          <a:p>
            <a:pPr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C7F7649-F6CE-4324-8EFB-C32097AC4235}"/>
              </a:ext>
            </a:extLst>
          </p:cNvPr>
          <p:cNvSpPr/>
          <p:nvPr/>
        </p:nvSpPr>
        <p:spPr>
          <a:xfrm>
            <a:off x="1400129" y="4876691"/>
            <a:ext cx="17459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rCD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001 420 202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F35461F-2E6E-417B-9033-1C3F86930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549" y="2924944"/>
            <a:ext cx="1905000" cy="17716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664EE64-B901-45E6-A633-FFA398236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549" y="2881486"/>
            <a:ext cx="1905000" cy="177165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9CF2058-6C57-4A02-BCDD-464DCEB07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49" y="2809478"/>
            <a:ext cx="1905000" cy="177165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E0A87E8-E6E2-40FA-AA33-034A9EA662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40" y="2748323"/>
            <a:ext cx="1657350" cy="1905000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93E234DA-2D5A-46D5-95FB-CCC53060C705}"/>
              </a:ext>
            </a:extLst>
          </p:cNvPr>
          <p:cNvSpPr/>
          <p:nvPr/>
        </p:nvSpPr>
        <p:spPr>
          <a:xfrm>
            <a:off x="7380312" y="4869160"/>
            <a:ext cx="17459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rCD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002 529 073</a:t>
            </a:r>
          </a:p>
        </p:txBody>
      </p:sp>
    </p:spTree>
    <p:extLst>
      <p:ext uri="{BB962C8B-B14F-4D97-AF65-F5344CB8AC3E}">
        <p14:creationId xmlns:p14="http://schemas.microsoft.com/office/powerpoint/2010/main" val="774934924"/>
      </p:ext>
    </p:ext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5F6F473C-2E91-4D16-8D5C-DFBB9DE6D9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413628"/>
              </p:ext>
            </p:extLst>
          </p:nvPr>
        </p:nvGraphicFramePr>
        <p:xfrm>
          <a:off x="1916238" y="2101371"/>
          <a:ext cx="3231826" cy="4573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Acrobat Document" r:id="rId3" imgW="5667195" imgH="8019889" progId="AcroExch.Document.DC">
                  <p:embed/>
                </p:oleObj>
              </mc:Choice>
              <mc:Fallback>
                <p:oleObj name="Acrobat Document" r:id="rId3" imgW="5667195" imgH="801988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6238" y="2101371"/>
                        <a:ext cx="3231826" cy="4573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/>
          <p:cNvSpPr/>
          <p:nvPr/>
        </p:nvSpPr>
        <p:spPr>
          <a:xfrm>
            <a:off x="683570" y="548684"/>
            <a:ext cx="427552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2. Case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studies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–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kitchen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aid</a:t>
            </a:r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A2AA839-02A2-4EE9-98E2-311667409EE6}"/>
              </a:ext>
            </a:extLst>
          </p:cNvPr>
          <p:cNvSpPr/>
          <p:nvPr/>
        </p:nvSpPr>
        <p:spPr>
          <a:xfrm>
            <a:off x="7166027" y="6536379"/>
            <a:ext cx="1977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VKK </a:t>
            </a:r>
            <a:r>
              <a:rPr lang="de-DE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Patentanwälte 2019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2E2FDFA-ABA8-47AF-9529-20775493C356}"/>
              </a:ext>
            </a:extLst>
          </p:cNvPr>
          <p:cNvSpPr/>
          <p:nvPr/>
        </p:nvSpPr>
        <p:spPr>
          <a:xfrm>
            <a:off x="683570" y="1683909"/>
            <a:ext cx="820891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2722" indent="-562722">
              <a:buClr>
                <a:schemeClr val="accent2"/>
              </a:buClr>
              <a:buSzPct val="60000"/>
            </a:pPr>
            <a:r>
              <a:rPr lang="de-DE" sz="2800" kern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Vorwerk Thermomix 51: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Patents :</a:t>
            </a:r>
          </a:p>
          <a:p>
            <a:pPr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8E8AFC85-3E02-46C2-BBFF-A6EDB1364E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415692"/>
              </p:ext>
            </p:extLst>
          </p:nvPr>
        </p:nvGraphicFramePr>
        <p:xfrm>
          <a:off x="5364089" y="2056172"/>
          <a:ext cx="3121858" cy="441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Acrobat Document" r:id="rId5" imgW="5667195" imgH="8019889" progId="AcroExch.Document.DC">
                  <p:embed/>
                </p:oleObj>
              </mc:Choice>
              <mc:Fallback>
                <p:oleObj name="Acrobat Document" r:id="rId5" imgW="5667195" imgH="801988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64089" y="2056172"/>
                        <a:ext cx="3121858" cy="4417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7899821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83570" y="548684"/>
            <a:ext cx="427552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2. Case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studies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–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kitchen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aid</a:t>
            </a:r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A2AA839-02A2-4EE9-98E2-311667409EE6}"/>
              </a:ext>
            </a:extLst>
          </p:cNvPr>
          <p:cNvSpPr/>
          <p:nvPr/>
        </p:nvSpPr>
        <p:spPr>
          <a:xfrm>
            <a:off x="7166027" y="6536379"/>
            <a:ext cx="1977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VKK </a:t>
            </a:r>
            <a:r>
              <a:rPr lang="de-DE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Patentanwälte 2019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2E2FDFA-ABA8-47AF-9529-20775493C356}"/>
              </a:ext>
            </a:extLst>
          </p:cNvPr>
          <p:cNvSpPr/>
          <p:nvPr/>
        </p:nvSpPr>
        <p:spPr>
          <a:xfrm>
            <a:off x="683570" y="1683909"/>
            <a:ext cx="820891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2722" indent="-562722">
              <a:buClr>
                <a:schemeClr val="accent2"/>
              </a:buClr>
              <a:buSzPct val="60000"/>
            </a:pPr>
            <a:r>
              <a:rPr lang="de-DE" sz="2800" kern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Vorwerk Thermomix 51: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Patents :</a:t>
            </a:r>
          </a:p>
          <a:p>
            <a:pPr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9C9AB7DF-8C93-4022-BDAA-5982986BB7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581191"/>
              </p:ext>
            </p:extLst>
          </p:nvPr>
        </p:nvGraphicFramePr>
        <p:xfrm>
          <a:off x="4527049" y="1364661"/>
          <a:ext cx="3600400" cy="5095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Acrobat Document" r:id="rId3" imgW="5667195" imgH="8019889" progId="AcroExch.Document.DC">
                  <p:embed/>
                </p:oleObj>
              </mc:Choice>
              <mc:Fallback>
                <p:oleObj name="Acrobat Document" r:id="rId3" imgW="5667195" imgH="801988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7049" y="1364661"/>
                        <a:ext cx="3600400" cy="5095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4935852"/>
      </p:ext>
    </p:extLst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83570" y="548684"/>
            <a:ext cx="427552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2. Case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studies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–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kitchen</a:t>
            </a:r>
            <a:r>
              <a:rPr lang="de-DE" kern="0" dirty="0">
                <a:latin typeface="Arial" pitchFamily="34" charset="0"/>
                <a:cs typeface="Arial" pitchFamily="34" charset="0"/>
              </a:rPr>
              <a:t>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aid</a:t>
            </a:r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A2AA839-02A2-4EE9-98E2-311667409EE6}"/>
              </a:ext>
            </a:extLst>
          </p:cNvPr>
          <p:cNvSpPr/>
          <p:nvPr/>
        </p:nvSpPr>
        <p:spPr>
          <a:xfrm>
            <a:off x="7166027" y="6536379"/>
            <a:ext cx="1977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VKK </a:t>
            </a:r>
            <a:r>
              <a:rPr lang="de-DE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Patentanwälte 2019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BAE66E9-0A81-4D3A-A112-A4E5F42EA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89" y="1500594"/>
            <a:ext cx="7020272" cy="500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16978"/>
      </p:ext>
    </p:extLst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83570" y="548684"/>
            <a:ext cx="1843774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3. Summary</a:t>
            </a:r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A2AA839-02A2-4EE9-98E2-311667409EE6}"/>
              </a:ext>
            </a:extLst>
          </p:cNvPr>
          <p:cNvSpPr/>
          <p:nvPr/>
        </p:nvSpPr>
        <p:spPr>
          <a:xfrm>
            <a:off x="7166027" y="6536379"/>
            <a:ext cx="1977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VKK </a:t>
            </a:r>
            <a:r>
              <a:rPr lang="de-DE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Patentanwälte 2019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99B18E1-109C-4674-84B5-54F0BFC7F3F7}"/>
              </a:ext>
            </a:extLst>
          </p:cNvPr>
          <p:cNvSpPr/>
          <p:nvPr/>
        </p:nvSpPr>
        <p:spPr>
          <a:xfrm>
            <a:off x="971600" y="1683909"/>
            <a:ext cx="792088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2722" indent="-562722">
              <a:buClr>
                <a:schemeClr val="accent2"/>
              </a:buClr>
              <a:buSzPct val="60000"/>
            </a:pPr>
            <a:r>
              <a:rPr lang="de-DE" sz="2800" kern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IP-</a:t>
            </a:r>
            <a:r>
              <a:rPr lang="de-DE" sz="2800" kern="0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</a:t>
            </a:r>
            <a:r>
              <a:rPr lang="de-DE" sz="2800" kern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R&amp;D,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	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benefit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perceived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possible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impeding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takeover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paramount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purchase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25020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83570" y="548684"/>
            <a:ext cx="1843774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3. Summary</a:t>
            </a:r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A2AA839-02A2-4EE9-98E2-311667409EE6}"/>
              </a:ext>
            </a:extLst>
          </p:cNvPr>
          <p:cNvSpPr/>
          <p:nvPr/>
        </p:nvSpPr>
        <p:spPr>
          <a:xfrm>
            <a:off x="7166027" y="6536379"/>
            <a:ext cx="1977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VKK </a:t>
            </a:r>
            <a:r>
              <a:rPr lang="de-DE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Patentanwälte 2019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99B18E1-109C-4674-84B5-54F0BFC7F3F7}"/>
              </a:ext>
            </a:extLst>
          </p:cNvPr>
          <p:cNvSpPr/>
          <p:nvPr/>
        </p:nvSpPr>
        <p:spPr>
          <a:xfrm>
            <a:off x="971600" y="1683909"/>
            <a:ext cx="79208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2722" indent="-562722">
              <a:buClr>
                <a:schemeClr val="accent2"/>
              </a:buClr>
              <a:buSzPct val="60000"/>
            </a:pPr>
            <a:r>
              <a:rPr lang="de-DE" sz="2800" kern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IP-</a:t>
            </a:r>
            <a:r>
              <a:rPr lang="de-DE" sz="2800" kern="0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</a:t>
            </a:r>
            <a:r>
              <a:rPr lang="de-DE" sz="2800" kern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71E7FFC-5AB3-48F9-9ED8-397376E528FB}"/>
              </a:ext>
            </a:extLst>
          </p:cNvPr>
          <p:cNvSpPr>
            <a:spLocks noChangeAspect="1"/>
          </p:cNvSpPr>
          <p:nvPr/>
        </p:nvSpPr>
        <p:spPr>
          <a:xfrm flipH="1">
            <a:off x="1115616" y="2357469"/>
            <a:ext cx="1261884" cy="1261884"/>
          </a:xfrm>
          <a:prstGeom prst="ellipse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0023A12-97AA-4DBD-B7C8-A0C8DE43ADD1}"/>
              </a:ext>
            </a:extLst>
          </p:cNvPr>
          <p:cNvSpPr>
            <a:spLocks noChangeAspect="1"/>
          </p:cNvSpPr>
          <p:nvPr/>
        </p:nvSpPr>
        <p:spPr>
          <a:xfrm flipH="1">
            <a:off x="7630596" y="2357469"/>
            <a:ext cx="1261884" cy="1261884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2CDDE1D-AC92-4DA6-8FAD-6C19F310F57C}"/>
              </a:ext>
            </a:extLst>
          </p:cNvPr>
          <p:cNvSpPr txBox="1"/>
          <p:nvPr/>
        </p:nvSpPr>
        <p:spPr>
          <a:xfrm>
            <a:off x="1362478" y="2714960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  <a:endParaRPr lang="de-DE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38EC0FA-A3ED-4223-97B7-FFCFCD7CC65A}"/>
              </a:ext>
            </a:extLst>
          </p:cNvPr>
          <p:cNvSpPr txBox="1"/>
          <p:nvPr/>
        </p:nvSpPr>
        <p:spPr>
          <a:xfrm>
            <a:off x="7668344" y="2708920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endParaRPr lang="de-DE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18D946F0-3F29-4023-9D2D-AA9F0E08454E}"/>
              </a:ext>
            </a:extLst>
          </p:cNvPr>
          <p:cNvCxnSpPr/>
          <p:nvPr/>
        </p:nvCxnSpPr>
        <p:spPr>
          <a:xfrm>
            <a:off x="2915816" y="2988411"/>
            <a:ext cx="4250211" cy="0"/>
          </a:xfrm>
          <a:prstGeom prst="straightConnector1">
            <a:avLst/>
          </a:prstGeom>
          <a:ln w="635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68E9F473-8790-46EA-A6D6-52EEC02DDF06}"/>
              </a:ext>
            </a:extLst>
          </p:cNvPr>
          <p:cNvSpPr txBox="1"/>
          <p:nvPr/>
        </p:nvSpPr>
        <p:spPr>
          <a:xfrm>
            <a:off x="3909644" y="2411479"/>
            <a:ext cx="2246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B9F2FAD-89A6-47A7-9DED-E65AB87661A9}"/>
              </a:ext>
            </a:extLst>
          </p:cNvPr>
          <p:cNvSpPr txBox="1"/>
          <p:nvPr/>
        </p:nvSpPr>
        <p:spPr>
          <a:xfrm>
            <a:off x="3923928" y="2967335"/>
            <a:ext cx="2246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2549088-5B7C-418A-9067-7C6EF11EB674}"/>
              </a:ext>
            </a:extLst>
          </p:cNvPr>
          <p:cNvSpPr txBox="1"/>
          <p:nvPr/>
        </p:nvSpPr>
        <p:spPr>
          <a:xfrm>
            <a:off x="1663112" y="3912208"/>
            <a:ext cx="6869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err="1">
                <a:latin typeface="Arial" panose="020B0604020202020204" pitchFamily="34" charset="0"/>
                <a:cs typeface="Arial" panose="020B0604020202020204" pitchFamily="34" charset="0"/>
              </a:rPr>
              <a:t>Factual</a:t>
            </a:r>
            <a:r>
              <a:rPr lang="de-DE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u="sng" dirty="0" err="1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strong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trademarks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strong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channels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r>
              <a:rPr lang="de-DE" u="sng" dirty="0" err="1">
                <a:latin typeface="Arial" panose="020B0604020202020204" pitchFamily="34" charset="0"/>
                <a:cs typeface="Arial" panose="020B0604020202020204" pitchFamily="34" charset="0"/>
              </a:rPr>
              <a:t>Juristic</a:t>
            </a:r>
            <a:r>
              <a:rPr lang="de-DE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u="sng" dirty="0" err="1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Patents,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trademarks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designs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8744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1"/>
            <a:ext cx="9311608" cy="69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13389"/>
      </p:ext>
    </p:extLst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Inhaltsplatzhalter 1"/>
          <p:cNvSpPr>
            <a:spLocks noGrp="1"/>
          </p:cNvSpPr>
          <p:nvPr>
            <p:ph idx="1"/>
          </p:nvPr>
        </p:nvSpPr>
        <p:spPr>
          <a:xfrm>
            <a:off x="785813" y="1500188"/>
            <a:ext cx="7929562" cy="4614862"/>
          </a:xfrm>
        </p:spPr>
        <p:txBody>
          <a:bodyPr/>
          <a:lstStyle/>
          <a:p>
            <a:pPr>
              <a:buFontTx/>
              <a:buNone/>
            </a:pPr>
            <a:endParaRPr lang="de-DE" sz="4800" dirty="0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de-DE" sz="6600" b="1" dirty="0" err="1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6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6600" b="1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6" name="Rechteck 5"/>
          <p:cNvSpPr/>
          <p:nvPr/>
        </p:nvSpPr>
        <p:spPr>
          <a:xfrm>
            <a:off x="2411416" y="4451350"/>
            <a:ext cx="53289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VKK Patentanwälte PartG mbB</a:t>
            </a:r>
            <a:endParaRPr lang="de-DE" cap="sm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Hamburg Kempten Munich Frankfurt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www.vkkpatent.com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EF71259-5367-4419-91DC-8EEA4C9C1F9D}"/>
              </a:ext>
            </a:extLst>
          </p:cNvPr>
          <p:cNvSpPr/>
          <p:nvPr/>
        </p:nvSpPr>
        <p:spPr>
          <a:xfrm>
            <a:off x="7166027" y="6608389"/>
            <a:ext cx="1977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VKK </a:t>
            </a:r>
            <a:r>
              <a:rPr lang="de-DE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Patentanwälte 2019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55580" y="1500175"/>
            <a:ext cx="7929619" cy="4614866"/>
          </a:xfrm>
        </p:spPr>
        <p:txBody>
          <a:bodyPr/>
          <a:lstStyle/>
          <a:p>
            <a:pPr marL="0" lvl="1" indent="11113">
              <a:buNone/>
            </a:pPr>
            <a:r>
              <a:rPr lang="de-DE" sz="2800" dirty="0">
                <a:latin typeface="Arial" pitchFamily="34" charset="0"/>
                <a:cs typeface="Arial" pitchFamily="34" charset="0"/>
              </a:rPr>
              <a:t>IP-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rights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0" lvl="1" indent="11113">
              <a:buNone/>
            </a:pPr>
            <a:endParaRPr lang="de-DE" sz="2800" dirty="0">
              <a:latin typeface="Arial" pitchFamily="34" charset="0"/>
              <a:cs typeface="Arial" pitchFamily="34" charset="0"/>
            </a:endParaRP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de-DE" sz="2800" dirty="0" err="1">
                <a:latin typeface="Arial" pitchFamily="34" charset="0"/>
                <a:cs typeface="Arial" pitchFamily="34" charset="0"/>
              </a:rPr>
              <a:t>impede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exploitation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 own 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technological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advances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by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third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parties</a:t>
            </a:r>
            <a:endParaRPr lang="de-DE" sz="2800" dirty="0">
              <a:latin typeface="Arial" pitchFamily="34" charset="0"/>
              <a:cs typeface="Arial" pitchFamily="34" charset="0"/>
            </a:endParaRPr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de-DE" sz="2800" dirty="0">
              <a:latin typeface="Arial" pitchFamily="34" charset="0"/>
              <a:cs typeface="Arial" pitchFamily="34" charset="0"/>
            </a:endParaRP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de-DE" sz="2800" dirty="0" err="1">
                <a:latin typeface="Arial" pitchFamily="34" charset="0"/>
                <a:cs typeface="Arial" pitchFamily="34" charset="0"/>
              </a:rPr>
              <a:t>Impede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exploitation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companie´s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assets</a:t>
            </a:r>
            <a:endParaRPr lang="de-DE" sz="2800" dirty="0">
              <a:latin typeface="Arial" pitchFamily="34" charset="0"/>
              <a:cs typeface="Arial" pitchFamily="34" charset="0"/>
            </a:endParaRPr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de-DE" sz="2800" dirty="0">
              <a:latin typeface="Arial" pitchFamily="34" charset="0"/>
              <a:cs typeface="Arial" pitchFamily="34" charset="0"/>
            </a:endParaRP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de-DE" sz="2800" dirty="0">
                <a:latin typeface="Arial" pitchFamily="34" charset="0"/>
                <a:cs typeface="Arial" pitchFamily="34" charset="0"/>
              </a:rPr>
              <a:t>DEFENSIVE USE  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83572" y="548684"/>
            <a:ext cx="213552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1.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Introduction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4998D23-A4E5-47F8-A3F4-18DD20AAA839}"/>
              </a:ext>
            </a:extLst>
          </p:cNvPr>
          <p:cNvSpPr/>
          <p:nvPr/>
        </p:nvSpPr>
        <p:spPr>
          <a:xfrm>
            <a:off x="7166027" y="6608389"/>
            <a:ext cx="1977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VKK </a:t>
            </a:r>
            <a:r>
              <a:rPr lang="de-DE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Patentanwälte 2019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315211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55580" y="1500175"/>
            <a:ext cx="7929619" cy="4614866"/>
          </a:xfrm>
        </p:spPr>
        <p:txBody>
          <a:bodyPr/>
          <a:lstStyle/>
          <a:p>
            <a:pPr marL="0" lvl="1" indent="11113">
              <a:buNone/>
            </a:pPr>
            <a:r>
              <a:rPr lang="de-DE" sz="2800" dirty="0">
                <a:latin typeface="Arial" pitchFamily="34" charset="0"/>
                <a:cs typeface="Arial" pitchFamily="34" charset="0"/>
              </a:rPr>
              <a:t>IP-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rights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0" lvl="1" indent="11113">
              <a:buNone/>
            </a:pPr>
            <a:endParaRPr lang="de-DE" sz="2800" dirty="0">
              <a:latin typeface="Arial" pitchFamily="34" charset="0"/>
              <a:cs typeface="Arial" pitchFamily="34" charset="0"/>
            </a:endParaRP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de-DE" sz="2800" dirty="0" err="1">
                <a:latin typeface="Arial" pitchFamily="34" charset="0"/>
                <a:cs typeface="Arial" pitchFamily="34" charset="0"/>
              </a:rPr>
              <a:t>are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 a 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companies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property</a:t>
            </a:r>
            <a:endParaRPr lang="de-DE" sz="2800" dirty="0">
              <a:latin typeface="Arial" pitchFamily="34" charset="0"/>
              <a:cs typeface="Arial" pitchFamily="34" charset="0"/>
            </a:endParaRPr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de-DE" sz="2800" dirty="0">
              <a:latin typeface="Arial" pitchFamily="34" charset="0"/>
              <a:cs typeface="Arial" pitchFamily="34" charset="0"/>
            </a:endParaRP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de-DE" sz="2800" dirty="0" err="1">
                <a:latin typeface="Arial" pitchFamily="34" charset="0"/>
                <a:cs typeface="Arial" pitchFamily="34" charset="0"/>
              </a:rPr>
              <a:t>may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be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owned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transferred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 and 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developed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de-DE" sz="2800" dirty="0">
              <a:latin typeface="Arial" pitchFamily="34" charset="0"/>
              <a:cs typeface="Arial" pitchFamily="34" charset="0"/>
            </a:endParaRP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de-DE" sz="2800" dirty="0">
                <a:latin typeface="Arial" pitchFamily="34" charset="0"/>
                <a:cs typeface="Arial" pitchFamily="34" charset="0"/>
              </a:rPr>
              <a:t>and 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commercialized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to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gain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return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 on 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investment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!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83572" y="548684"/>
            <a:ext cx="213552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1.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Introduction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4998D23-A4E5-47F8-A3F4-18DD20AAA839}"/>
              </a:ext>
            </a:extLst>
          </p:cNvPr>
          <p:cNvSpPr/>
          <p:nvPr/>
        </p:nvSpPr>
        <p:spPr>
          <a:xfrm>
            <a:off x="7166027" y="6608389"/>
            <a:ext cx="1977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VKK </a:t>
            </a:r>
            <a:r>
              <a:rPr lang="de-DE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Patentanwälte 2019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55580" y="1500175"/>
            <a:ext cx="7929619" cy="4614866"/>
          </a:xfrm>
        </p:spPr>
        <p:txBody>
          <a:bodyPr/>
          <a:lstStyle/>
          <a:p>
            <a:pPr marL="0" lvl="1" indent="11113">
              <a:buNone/>
            </a:pPr>
            <a:r>
              <a:rPr lang="de-DE" sz="2800" dirty="0">
                <a:latin typeface="Arial" pitchFamily="34" charset="0"/>
                <a:cs typeface="Arial" pitchFamily="34" charset="0"/>
              </a:rPr>
              <a:t>IP-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rights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0" lvl="1" indent="11113">
              <a:buNone/>
            </a:pPr>
            <a:endParaRPr lang="de-DE" sz="2800" dirty="0">
              <a:latin typeface="Arial" pitchFamily="34" charset="0"/>
              <a:cs typeface="Arial" pitchFamily="34" charset="0"/>
            </a:endParaRP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de-DE" sz="2800" dirty="0" err="1">
                <a:latin typeface="Arial" pitchFamily="34" charset="0"/>
                <a:cs typeface="Arial" pitchFamily="34" charset="0"/>
              </a:rPr>
              <a:t>Commercialisation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 in form 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licence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: 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de-DE" sz="2800" dirty="0">
              <a:latin typeface="Arial" pitchFamily="34" charset="0"/>
              <a:cs typeface="Arial" pitchFamily="34" charset="0"/>
            </a:endParaRPr>
          </a:p>
          <a:p>
            <a:pPr marL="857250" lvl="2" indent="-457200">
              <a:buFont typeface="Wingdings" panose="05000000000000000000" pitchFamily="2" charset="2"/>
              <a:buChar char="Ø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Trademarks: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rather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uncommon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except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franchise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companies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de-DE" sz="2800" dirty="0">
              <a:latin typeface="Arial" pitchFamily="34" charset="0"/>
              <a:cs typeface="Arial" pitchFamily="34" charset="0"/>
            </a:endParaRPr>
          </a:p>
          <a:p>
            <a:pPr marL="857250" lvl="2" indent="-457200">
              <a:buFont typeface="Wingdings" panose="05000000000000000000" pitchFamily="2" charset="2"/>
              <a:buChar char="Ø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Patents: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somewhat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more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frequent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83572" y="548684"/>
            <a:ext cx="213552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1.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Introduction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4998D23-A4E5-47F8-A3F4-18DD20AAA839}"/>
              </a:ext>
            </a:extLst>
          </p:cNvPr>
          <p:cNvSpPr/>
          <p:nvPr/>
        </p:nvSpPr>
        <p:spPr>
          <a:xfrm>
            <a:off x="7166027" y="6608389"/>
            <a:ext cx="1977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VKK </a:t>
            </a:r>
            <a:r>
              <a:rPr lang="de-DE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Patentanwälte 2019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61751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55580" y="1500175"/>
            <a:ext cx="7929619" cy="4614866"/>
          </a:xfrm>
        </p:spPr>
        <p:txBody>
          <a:bodyPr/>
          <a:lstStyle/>
          <a:p>
            <a:pPr marL="0" lvl="1" indent="11113">
              <a:buNone/>
            </a:pPr>
            <a:r>
              <a:rPr lang="de-DE" sz="2800" dirty="0">
                <a:latin typeface="Arial" pitchFamily="34" charset="0"/>
                <a:cs typeface="Arial" pitchFamily="34" charset="0"/>
              </a:rPr>
              <a:t>IP-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rights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0" lvl="1" indent="11113">
              <a:buNone/>
            </a:pPr>
            <a:endParaRPr lang="de-DE" sz="2800" dirty="0">
              <a:latin typeface="Arial" pitchFamily="34" charset="0"/>
              <a:cs typeface="Arial" pitchFamily="34" charset="0"/>
            </a:endParaRP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de-DE" sz="2800" dirty="0" err="1">
                <a:latin typeface="Arial" pitchFamily="34" charset="0"/>
                <a:cs typeface="Arial" pitchFamily="34" charset="0"/>
              </a:rPr>
              <a:t>Commercialisation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by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 own 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use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: 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de-DE" sz="2800" dirty="0">
              <a:latin typeface="Arial" pitchFamily="34" charset="0"/>
              <a:cs typeface="Arial" pitchFamily="34" charset="0"/>
            </a:endParaRPr>
          </a:p>
          <a:p>
            <a:pPr marL="857250" lvl="2" indent="-457200">
              <a:buFont typeface="Wingdings" panose="05000000000000000000" pitchFamily="2" charset="2"/>
              <a:buChar char="Ø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Trademarks: extensive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de-DE" sz="2800" dirty="0">
              <a:latin typeface="Arial" pitchFamily="34" charset="0"/>
              <a:cs typeface="Arial" pitchFamily="34" charset="0"/>
            </a:endParaRPr>
          </a:p>
          <a:p>
            <a:pPr marL="857250" lvl="2" indent="-457200">
              <a:buFont typeface="Wingdings" panose="05000000000000000000" pitchFamily="2" charset="2"/>
              <a:buChar char="Ø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Patents: extensive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83572" y="548684"/>
            <a:ext cx="213552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1.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Introduction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4998D23-A4E5-47F8-A3F4-18DD20AAA839}"/>
              </a:ext>
            </a:extLst>
          </p:cNvPr>
          <p:cNvSpPr/>
          <p:nvPr/>
        </p:nvSpPr>
        <p:spPr>
          <a:xfrm>
            <a:off x="7166027" y="6608389"/>
            <a:ext cx="1977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VKK </a:t>
            </a:r>
            <a:r>
              <a:rPr lang="de-DE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Patentanwälte 2019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043002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55580" y="1500175"/>
            <a:ext cx="7929619" cy="4614866"/>
          </a:xfrm>
        </p:spPr>
        <p:txBody>
          <a:bodyPr/>
          <a:lstStyle/>
          <a:p>
            <a:pPr marL="0" lvl="1" indent="11113">
              <a:buNone/>
            </a:pPr>
            <a:r>
              <a:rPr lang="de-DE" sz="2800" dirty="0">
                <a:latin typeface="Arial" pitchFamily="34" charset="0"/>
                <a:cs typeface="Arial" pitchFamily="34" charset="0"/>
              </a:rPr>
              <a:t>IP-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rights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0" lvl="1" indent="11113">
              <a:buNone/>
            </a:pPr>
            <a:endParaRPr lang="de-DE" sz="2800" dirty="0">
              <a:latin typeface="Arial" pitchFamily="34" charset="0"/>
              <a:cs typeface="Arial" pitchFamily="34" charset="0"/>
            </a:endParaRP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de-DE" sz="2800" dirty="0" err="1">
                <a:latin typeface="Arial" pitchFamily="34" charset="0"/>
                <a:cs typeface="Arial" pitchFamily="34" charset="0"/>
              </a:rPr>
              <a:t>Commercialisation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by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 own 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use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: 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de-DE" sz="2800" dirty="0">
              <a:latin typeface="Arial" pitchFamily="34" charset="0"/>
              <a:cs typeface="Arial" pitchFamily="34" charset="0"/>
            </a:endParaRPr>
          </a:p>
          <a:p>
            <a:pPr marL="857250" lvl="2" indent="-457200">
              <a:buFont typeface="Wingdings" panose="05000000000000000000" pitchFamily="2" charset="2"/>
              <a:buChar char="Ø"/>
            </a:pPr>
            <a:r>
              <a:rPr lang="de-DE" sz="2400" dirty="0" err="1">
                <a:latin typeface="Arial" pitchFamily="34" charset="0"/>
                <a:cs typeface="Arial" pitchFamily="34" charset="0"/>
              </a:rPr>
              <a:t>Is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it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possible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to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custom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-made IP-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rights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in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order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to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better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commercialize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them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? </a:t>
            </a:r>
          </a:p>
          <a:p>
            <a:pPr marL="1771650" lvl="4" indent="-457200">
              <a:buFont typeface="Wingdings" panose="05000000000000000000" pitchFamily="2" charset="2"/>
              <a:buChar char="Ø"/>
            </a:pPr>
            <a:endParaRPr lang="de-DE" sz="2600" dirty="0">
              <a:latin typeface="Arial" pitchFamily="34" charset="0"/>
              <a:cs typeface="Arial" pitchFamily="34" charset="0"/>
            </a:endParaRPr>
          </a:p>
          <a:p>
            <a:pPr marL="1771650" lvl="4" indent="-457200">
              <a:buFont typeface="Wingdings" panose="05000000000000000000" pitchFamily="2" charset="2"/>
              <a:buChar char="Ø"/>
            </a:pPr>
            <a:r>
              <a:rPr lang="de-DE" sz="2400" dirty="0" err="1">
                <a:latin typeface="Arial" pitchFamily="34" charset="0"/>
                <a:cs typeface="Arial" pitchFamily="34" charset="0"/>
              </a:rPr>
              <a:t>product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protectable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at all and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by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what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IP-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right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?</a:t>
            </a:r>
          </a:p>
          <a:p>
            <a:pPr marL="1771650" lvl="4" indent="-457200">
              <a:buFont typeface="Wingdings" panose="05000000000000000000" pitchFamily="2" charset="2"/>
              <a:buChar char="Ø"/>
            </a:pPr>
            <a:r>
              <a:rPr lang="de-DE" sz="2400" dirty="0" err="1">
                <a:latin typeface="Arial" pitchFamily="34" charset="0"/>
                <a:cs typeface="Arial" pitchFamily="34" charset="0"/>
              </a:rPr>
              <a:t>Product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uses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ist potential?</a:t>
            </a:r>
          </a:p>
        </p:txBody>
      </p:sp>
      <p:sp>
        <p:nvSpPr>
          <p:cNvPr id="4" name="Rechteck 3"/>
          <p:cNvSpPr/>
          <p:nvPr/>
        </p:nvSpPr>
        <p:spPr>
          <a:xfrm>
            <a:off x="683572" y="548684"/>
            <a:ext cx="213552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1.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Introduction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4998D23-A4E5-47F8-A3F4-18DD20AAA839}"/>
              </a:ext>
            </a:extLst>
          </p:cNvPr>
          <p:cNvSpPr/>
          <p:nvPr/>
        </p:nvSpPr>
        <p:spPr>
          <a:xfrm>
            <a:off x="7166027" y="6608389"/>
            <a:ext cx="1977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VKK </a:t>
            </a:r>
            <a:r>
              <a:rPr lang="de-DE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Patentanwälte 2019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156624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83572" y="548684"/>
            <a:ext cx="213552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DE" kern="0" dirty="0">
                <a:latin typeface="Arial" pitchFamily="34" charset="0"/>
                <a:cs typeface="Arial" pitchFamily="34" charset="0"/>
              </a:rPr>
              <a:t>1. </a:t>
            </a:r>
            <a:r>
              <a:rPr lang="de-DE" kern="0" dirty="0" err="1">
                <a:latin typeface="Arial" pitchFamily="34" charset="0"/>
                <a:cs typeface="Arial" pitchFamily="34" charset="0"/>
              </a:rPr>
              <a:t>Introduction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4998D23-A4E5-47F8-A3F4-18DD20AAA839}"/>
              </a:ext>
            </a:extLst>
          </p:cNvPr>
          <p:cNvSpPr/>
          <p:nvPr/>
        </p:nvSpPr>
        <p:spPr>
          <a:xfrm>
            <a:off x="7166027" y="6608389"/>
            <a:ext cx="1977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VKK </a:t>
            </a:r>
            <a:r>
              <a:rPr lang="de-DE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Patentanwälte 2019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E19B372-9841-4510-9C05-9B3C7589523F}"/>
              </a:ext>
            </a:extLst>
          </p:cNvPr>
          <p:cNvSpPr/>
          <p:nvPr/>
        </p:nvSpPr>
        <p:spPr>
          <a:xfrm>
            <a:off x="827584" y="1700808"/>
            <a:ext cx="3960440" cy="396044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F9C5DB1-4F89-4CB8-A042-75B9D369EDFB}"/>
              </a:ext>
            </a:extLst>
          </p:cNvPr>
          <p:cNvSpPr/>
          <p:nvPr/>
        </p:nvSpPr>
        <p:spPr>
          <a:xfrm>
            <a:off x="4860032" y="1700808"/>
            <a:ext cx="3960440" cy="396044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CF65414-EC78-49D0-B69C-DE7D38E776A1}"/>
              </a:ext>
            </a:extLst>
          </p:cNvPr>
          <p:cNvSpPr txBox="1"/>
          <p:nvPr/>
        </p:nvSpPr>
        <p:spPr>
          <a:xfrm>
            <a:off x="2467005" y="1239145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b2b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C583E92-3426-4400-B2CA-4EC0BA8DAA85}"/>
              </a:ext>
            </a:extLst>
          </p:cNvPr>
          <p:cNvSpPr txBox="1"/>
          <p:nvPr/>
        </p:nvSpPr>
        <p:spPr>
          <a:xfrm>
            <a:off x="6273748" y="1167137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consumer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50524E8-E073-4DFB-A53F-55565A358AE2}"/>
              </a:ext>
            </a:extLst>
          </p:cNvPr>
          <p:cNvSpPr txBox="1"/>
          <p:nvPr/>
        </p:nvSpPr>
        <p:spPr>
          <a:xfrm>
            <a:off x="1554625" y="2147666"/>
            <a:ext cx="1935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Machine</a:t>
            </a:r>
            <a:r>
              <a:rPr lang="de-DE" dirty="0"/>
              <a:t> </a:t>
            </a:r>
            <a:r>
              <a:rPr lang="de-DE" dirty="0" err="1"/>
              <a:t>tools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6CD0D0E-EFAA-4C31-B072-BE7504D51BBB}"/>
              </a:ext>
            </a:extLst>
          </p:cNvPr>
          <p:cNvSpPr txBox="1"/>
          <p:nvPr/>
        </p:nvSpPr>
        <p:spPr>
          <a:xfrm>
            <a:off x="1175694" y="2954563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Roller </a:t>
            </a:r>
            <a:r>
              <a:rPr lang="de-DE" dirty="0" err="1"/>
              <a:t>mills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DE7D396-3DE1-4965-A7BF-281015C2A8FB}"/>
              </a:ext>
            </a:extLst>
          </p:cNvPr>
          <p:cNvSpPr txBox="1"/>
          <p:nvPr/>
        </p:nvSpPr>
        <p:spPr>
          <a:xfrm>
            <a:off x="827584" y="3672608"/>
            <a:ext cx="2616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Destillation </a:t>
            </a:r>
            <a:r>
              <a:rPr lang="de-DE" dirty="0" err="1"/>
              <a:t>column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F7D5FC1-F90F-4C3D-81D3-3648B101D4EC}"/>
              </a:ext>
            </a:extLst>
          </p:cNvPr>
          <p:cNvSpPr txBox="1"/>
          <p:nvPr/>
        </p:nvSpPr>
        <p:spPr>
          <a:xfrm>
            <a:off x="1519677" y="4579028"/>
            <a:ext cx="2225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Reaction</a:t>
            </a:r>
            <a:r>
              <a:rPr lang="de-DE" dirty="0"/>
              <a:t> </a:t>
            </a:r>
            <a:r>
              <a:rPr lang="de-DE" dirty="0" err="1"/>
              <a:t>vessels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4ECDC9-59F2-4D3D-BE59-76FD773003AB}"/>
              </a:ext>
            </a:extLst>
          </p:cNvPr>
          <p:cNvSpPr txBox="1"/>
          <p:nvPr/>
        </p:nvSpPr>
        <p:spPr>
          <a:xfrm>
            <a:off x="3394109" y="3264841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ships</a:t>
            </a:r>
            <a:endParaRPr lang="de-DE" dirty="0"/>
          </a:p>
        </p:txBody>
      </p:sp>
      <p:sp>
        <p:nvSpPr>
          <p:cNvPr id="2" name="Flussdiagramm: Zusammenführung 1">
            <a:extLst>
              <a:ext uri="{FF2B5EF4-FFF2-40B4-BE49-F238E27FC236}">
                <a16:creationId xmlns:a16="http://schemas.microsoft.com/office/drawing/2014/main" id="{FAC11C72-952A-4101-B25A-F1EC72DDF771}"/>
              </a:ext>
            </a:extLst>
          </p:cNvPr>
          <p:cNvSpPr/>
          <p:nvPr/>
        </p:nvSpPr>
        <p:spPr>
          <a:xfrm>
            <a:off x="1277635" y="2070531"/>
            <a:ext cx="3082915" cy="3082915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8D58C32-D1FE-4409-A763-7C4B0308E575}"/>
              </a:ext>
            </a:extLst>
          </p:cNvPr>
          <p:cNvSpPr txBox="1"/>
          <p:nvPr/>
        </p:nvSpPr>
        <p:spPr>
          <a:xfrm>
            <a:off x="6566174" y="2810834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>
                <a:solidFill>
                  <a:srgbClr val="FFC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696256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I.Einführung, Gesetze, Schutzrechte">
  <a:themeElements>
    <a:clrScheme name="I.Einführung, Gesetze, Schutzrech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.Einführung, Gesetze, Schutzrech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.Einführung, Gesetze, Schutzrech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.Einführung, Gesetze, Schutzrech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.Einführung, Gesetze, Schutzrech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.Einführung, Gesetze, Schutzrech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.Einführung, Gesetze, Schutzrech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.Einführung, Gesetze, Schutzrech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.Einführung, Gesetze, Schutzrech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891</Words>
  <Application>Microsoft Office PowerPoint</Application>
  <PresentationFormat>Bildschirmpräsentation (4:3)</PresentationFormat>
  <Paragraphs>328</Paragraphs>
  <Slides>38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4" baseType="lpstr">
      <vt:lpstr>Arial</vt:lpstr>
      <vt:lpstr>Arno Pro</vt:lpstr>
      <vt:lpstr>Times New Roman</vt:lpstr>
      <vt:lpstr>Wingdings</vt:lpstr>
      <vt:lpstr>I.Einführung, Gesetze, Schutzrechte</vt:lpstr>
      <vt:lpstr>Adobe Acrobat Document</vt:lpstr>
      <vt:lpstr>Intellectual Property rights A key to succesful business strategy   IP rights and markets (a case study)   Lars Hoppe   VKK Patentanwälte  www.vkkpatent.com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Einführung in den gewerblichen Rechtsschutz</dc:title>
  <dc:creator>cs</dc:creator>
  <cp:lastModifiedBy>PC02 Vonnemann</cp:lastModifiedBy>
  <cp:revision>974</cp:revision>
  <dcterms:created xsi:type="dcterms:W3CDTF">2003-09-09T07:40:54Z</dcterms:created>
  <dcterms:modified xsi:type="dcterms:W3CDTF">2019-02-18T13:36:26Z</dcterms:modified>
</cp:coreProperties>
</file>