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7" r:id="rId2"/>
    <p:sldId id="358" r:id="rId3"/>
    <p:sldId id="339" r:id="rId4"/>
    <p:sldId id="353" r:id="rId5"/>
    <p:sldId id="354" r:id="rId6"/>
    <p:sldId id="340" r:id="rId7"/>
    <p:sldId id="351" r:id="rId8"/>
    <p:sldId id="315" r:id="rId9"/>
    <p:sldId id="341" r:id="rId10"/>
    <p:sldId id="350" r:id="rId11"/>
    <p:sldId id="342" r:id="rId12"/>
    <p:sldId id="352" r:id="rId13"/>
    <p:sldId id="355" r:id="rId14"/>
    <p:sldId id="344" r:id="rId15"/>
    <p:sldId id="343" r:id="rId16"/>
    <p:sldId id="345" r:id="rId17"/>
    <p:sldId id="346" r:id="rId18"/>
    <p:sldId id="348" r:id="rId19"/>
    <p:sldId id="349" r:id="rId20"/>
    <p:sldId id="338" r:id="rId21"/>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2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34" tIns="45716" rIns="91434" bIns="45716"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34" tIns="45716" rIns="91434" bIns="45716" rtlCol="0"/>
          <a:lstStyle>
            <a:lvl1pPr algn="r">
              <a:defRPr sz="1200"/>
            </a:lvl1pPr>
          </a:lstStyle>
          <a:p>
            <a:fld id="{E361CDCC-5B1C-46EC-BAC5-D407D289B25E}" type="datetimeFigureOut">
              <a:rPr lang="it-IT" smtClean="0"/>
              <a:t>22/02/2019</a:t>
            </a:fld>
            <a:endParaRPr lang="it-IT"/>
          </a:p>
        </p:txBody>
      </p:sp>
      <p:sp>
        <p:nvSpPr>
          <p:cNvPr id="4" name="Segnaposto immagin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4" tIns="45716" rIns="91434" bIns="45716" rtlCol="0" anchor="ctr"/>
          <a:lstStyle/>
          <a:p>
            <a:endParaRPr lang="it-IT"/>
          </a:p>
        </p:txBody>
      </p:sp>
      <p:sp>
        <p:nvSpPr>
          <p:cNvPr id="5" name="Segnaposto note 4"/>
          <p:cNvSpPr>
            <a:spLocks noGrp="1"/>
          </p:cNvSpPr>
          <p:nvPr>
            <p:ph type="body" sz="quarter" idx="3"/>
          </p:nvPr>
        </p:nvSpPr>
        <p:spPr>
          <a:xfrm>
            <a:off x="679451" y="4776789"/>
            <a:ext cx="5438775" cy="3908425"/>
          </a:xfrm>
          <a:prstGeom prst="rect">
            <a:avLst/>
          </a:prstGeom>
        </p:spPr>
        <p:txBody>
          <a:bodyPr vert="horz" lIns="91434" tIns="45716" rIns="91434" bIns="45716"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34" tIns="45716" rIns="91434" bIns="45716"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34" tIns="45716" rIns="91434" bIns="45716" rtlCol="0" anchor="b"/>
          <a:lstStyle>
            <a:lvl1pPr algn="r">
              <a:defRPr sz="1200"/>
            </a:lvl1pPr>
          </a:lstStyle>
          <a:p>
            <a:fld id="{7F138EF2-01B1-4EEA-828B-09178AEA658E}" type="slidenum">
              <a:rPr lang="it-IT" smtClean="0"/>
              <a:t>‹N›</a:t>
            </a:fld>
            <a:endParaRPr lang="it-IT"/>
          </a:p>
        </p:txBody>
      </p:sp>
    </p:spTree>
    <p:extLst>
      <p:ext uri="{BB962C8B-B14F-4D97-AF65-F5344CB8AC3E}">
        <p14:creationId xmlns:p14="http://schemas.microsoft.com/office/powerpoint/2010/main" val="374797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6</a:t>
            </a:fld>
            <a:endParaRPr lang="it-IT"/>
          </a:p>
        </p:txBody>
      </p:sp>
    </p:spTree>
    <p:extLst>
      <p:ext uri="{BB962C8B-B14F-4D97-AF65-F5344CB8AC3E}">
        <p14:creationId xmlns:p14="http://schemas.microsoft.com/office/powerpoint/2010/main" val="312316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15</a:t>
            </a:fld>
            <a:endParaRPr lang="it-IT"/>
          </a:p>
        </p:txBody>
      </p:sp>
    </p:spTree>
    <p:extLst>
      <p:ext uri="{BB962C8B-B14F-4D97-AF65-F5344CB8AC3E}">
        <p14:creationId xmlns:p14="http://schemas.microsoft.com/office/powerpoint/2010/main" val="185039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16</a:t>
            </a:fld>
            <a:endParaRPr lang="it-IT"/>
          </a:p>
        </p:txBody>
      </p:sp>
    </p:spTree>
    <p:extLst>
      <p:ext uri="{BB962C8B-B14F-4D97-AF65-F5344CB8AC3E}">
        <p14:creationId xmlns:p14="http://schemas.microsoft.com/office/powerpoint/2010/main" val="344537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17</a:t>
            </a:fld>
            <a:endParaRPr lang="it-IT"/>
          </a:p>
        </p:txBody>
      </p:sp>
    </p:spTree>
    <p:extLst>
      <p:ext uri="{BB962C8B-B14F-4D97-AF65-F5344CB8AC3E}">
        <p14:creationId xmlns:p14="http://schemas.microsoft.com/office/powerpoint/2010/main" val="469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18</a:t>
            </a:fld>
            <a:endParaRPr lang="it-IT"/>
          </a:p>
        </p:txBody>
      </p:sp>
    </p:spTree>
    <p:extLst>
      <p:ext uri="{BB962C8B-B14F-4D97-AF65-F5344CB8AC3E}">
        <p14:creationId xmlns:p14="http://schemas.microsoft.com/office/powerpoint/2010/main" val="261467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19</a:t>
            </a:fld>
            <a:endParaRPr lang="it-IT"/>
          </a:p>
        </p:txBody>
      </p:sp>
    </p:spTree>
    <p:extLst>
      <p:ext uri="{BB962C8B-B14F-4D97-AF65-F5344CB8AC3E}">
        <p14:creationId xmlns:p14="http://schemas.microsoft.com/office/powerpoint/2010/main" val="286294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7</a:t>
            </a:fld>
            <a:endParaRPr lang="it-IT"/>
          </a:p>
        </p:txBody>
      </p:sp>
    </p:spTree>
    <p:extLst>
      <p:ext uri="{BB962C8B-B14F-4D97-AF65-F5344CB8AC3E}">
        <p14:creationId xmlns:p14="http://schemas.microsoft.com/office/powerpoint/2010/main" val="376868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8</a:t>
            </a:fld>
            <a:endParaRPr lang="it-IT"/>
          </a:p>
        </p:txBody>
      </p:sp>
    </p:spTree>
    <p:extLst>
      <p:ext uri="{BB962C8B-B14F-4D97-AF65-F5344CB8AC3E}">
        <p14:creationId xmlns:p14="http://schemas.microsoft.com/office/powerpoint/2010/main" val="424007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9</a:t>
            </a:fld>
            <a:endParaRPr lang="it-IT"/>
          </a:p>
        </p:txBody>
      </p:sp>
    </p:spTree>
    <p:extLst>
      <p:ext uri="{BB962C8B-B14F-4D97-AF65-F5344CB8AC3E}">
        <p14:creationId xmlns:p14="http://schemas.microsoft.com/office/powerpoint/2010/main" val="244781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10</a:t>
            </a:fld>
            <a:endParaRPr lang="it-IT"/>
          </a:p>
        </p:txBody>
      </p:sp>
    </p:spTree>
    <p:extLst>
      <p:ext uri="{BB962C8B-B14F-4D97-AF65-F5344CB8AC3E}">
        <p14:creationId xmlns:p14="http://schemas.microsoft.com/office/powerpoint/2010/main" val="201636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11</a:t>
            </a:fld>
            <a:endParaRPr lang="it-IT"/>
          </a:p>
        </p:txBody>
      </p:sp>
    </p:spTree>
    <p:extLst>
      <p:ext uri="{BB962C8B-B14F-4D97-AF65-F5344CB8AC3E}">
        <p14:creationId xmlns:p14="http://schemas.microsoft.com/office/powerpoint/2010/main" val="288847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12</a:t>
            </a:fld>
            <a:endParaRPr lang="it-IT"/>
          </a:p>
        </p:txBody>
      </p:sp>
    </p:spTree>
    <p:extLst>
      <p:ext uri="{BB962C8B-B14F-4D97-AF65-F5344CB8AC3E}">
        <p14:creationId xmlns:p14="http://schemas.microsoft.com/office/powerpoint/2010/main" val="15525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13</a:t>
            </a:fld>
            <a:endParaRPr lang="it-IT"/>
          </a:p>
        </p:txBody>
      </p:sp>
    </p:spTree>
    <p:extLst>
      <p:ext uri="{BB962C8B-B14F-4D97-AF65-F5344CB8AC3E}">
        <p14:creationId xmlns:p14="http://schemas.microsoft.com/office/powerpoint/2010/main" val="325703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F138EF2-01B1-4EEA-828B-09178AEA658E}" type="slidenum">
              <a:rPr lang="it-IT" smtClean="0"/>
              <a:t>14</a:t>
            </a:fld>
            <a:endParaRPr lang="it-IT"/>
          </a:p>
        </p:txBody>
      </p:sp>
    </p:spTree>
    <p:extLst>
      <p:ext uri="{BB962C8B-B14F-4D97-AF65-F5344CB8AC3E}">
        <p14:creationId xmlns:p14="http://schemas.microsoft.com/office/powerpoint/2010/main" val="239841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2116281-A9E8-41F1-BB6F-31B066955F3A}" type="datetime1">
              <a:rPr lang="it-IT" smtClean="0"/>
              <a:t>22/02/2019</a:t>
            </a:fld>
            <a:endParaRPr lang="it-IT"/>
          </a:p>
        </p:txBody>
      </p:sp>
      <p:sp>
        <p:nvSpPr>
          <p:cNvPr id="5" name="Segnaposto piè di pagina 4"/>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6" name="Segnaposto numero diapositiva 5"/>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036B206-D8BA-4223-8C43-E92C3C2AD7C4}" type="datetime1">
              <a:rPr lang="it-IT" smtClean="0"/>
              <a:t>22/02/2019</a:t>
            </a:fld>
            <a:endParaRPr lang="it-IT"/>
          </a:p>
        </p:txBody>
      </p:sp>
      <p:sp>
        <p:nvSpPr>
          <p:cNvPr id="5" name="Segnaposto piè di pagina 4"/>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6" name="Segnaposto numero diapositiva 5"/>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89A90B5-9AB9-4BE4-8910-4AF17C19487C}" type="datetime1">
              <a:rPr lang="it-IT" smtClean="0"/>
              <a:t>22/02/2019</a:t>
            </a:fld>
            <a:endParaRPr lang="it-IT"/>
          </a:p>
        </p:txBody>
      </p:sp>
      <p:sp>
        <p:nvSpPr>
          <p:cNvPr id="5" name="Segnaposto piè di pagina 4"/>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6" name="Segnaposto numero diapositiva 5"/>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D5BEB50-0189-4DC2-8A94-725A26C2EE67}" type="datetime1">
              <a:rPr lang="it-IT" smtClean="0"/>
              <a:t>22/02/2019</a:t>
            </a:fld>
            <a:endParaRPr lang="it-IT"/>
          </a:p>
        </p:txBody>
      </p:sp>
      <p:sp>
        <p:nvSpPr>
          <p:cNvPr id="5" name="Segnaposto piè di pagina 4"/>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6" name="Segnaposto numero diapositiva 5"/>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5414D72-B06B-4580-86D0-E502D3B7699A}" type="datetime1">
              <a:rPr lang="it-IT" smtClean="0"/>
              <a:t>22/02/2019</a:t>
            </a:fld>
            <a:endParaRPr lang="it-IT"/>
          </a:p>
        </p:txBody>
      </p:sp>
      <p:sp>
        <p:nvSpPr>
          <p:cNvPr id="5" name="Segnaposto piè di pagina 4"/>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6" name="Segnaposto numero diapositiva 5"/>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FCEDBC-DB9B-4367-A335-DBECC8CB1C3A}" type="datetime1">
              <a:rPr lang="it-IT" smtClean="0"/>
              <a:t>22/02/2019</a:t>
            </a:fld>
            <a:endParaRPr lang="it-IT"/>
          </a:p>
        </p:txBody>
      </p:sp>
      <p:sp>
        <p:nvSpPr>
          <p:cNvPr id="6" name="Segnaposto piè di pagina 5"/>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7" name="Segnaposto numero diapositiva 6"/>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4F9FAF7-2C3C-468D-A7BE-EC5FFBB8952B}" type="datetime1">
              <a:rPr lang="it-IT" smtClean="0"/>
              <a:t>22/02/2019</a:t>
            </a:fld>
            <a:endParaRPr lang="it-IT"/>
          </a:p>
        </p:txBody>
      </p:sp>
      <p:sp>
        <p:nvSpPr>
          <p:cNvPr id="8" name="Segnaposto piè di pagina 7"/>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9" name="Segnaposto numero diapositiva 8"/>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23D2BAD-8850-4BE8-BEA8-DAF7CBE92304}" type="datetime1">
              <a:rPr lang="it-IT" smtClean="0"/>
              <a:t>22/02/2019</a:t>
            </a:fld>
            <a:endParaRPr lang="it-IT"/>
          </a:p>
        </p:txBody>
      </p:sp>
      <p:sp>
        <p:nvSpPr>
          <p:cNvPr id="4" name="Segnaposto piè di pagina 3"/>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5" name="Segnaposto numero diapositiva 4"/>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2BA9056-A38E-4042-B53F-29AB293D272B}" type="datetime1">
              <a:rPr lang="it-IT" smtClean="0"/>
              <a:t>22/02/2019</a:t>
            </a:fld>
            <a:endParaRPr lang="it-IT"/>
          </a:p>
        </p:txBody>
      </p:sp>
      <p:sp>
        <p:nvSpPr>
          <p:cNvPr id="3" name="Segnaposto piè di pagina 2"/>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4" name="Segnaposto numero diapositiva 3"/>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10574A2-4486-42F5-95A1-7BD2B1ED2EDF}" type="datetime1">
              <a:rPr lang="it-IT" smtClean="0"/>
              <a:t>22/02/2019</a:t>
            </a:fld>
            <a:endParaRPr lang="it-IT"/>
          </a:p>
        </p:txBody>
      </p:sp>
      <p:sp>
        <p:nvSpPr>
          <p:cNvPr id="6" name="Segnaposto piè di pagina 5"/>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7" name="Segnaposto numero diapositiva 6"/>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70AEEA5-AC36-49F6-8FA4-738F9701B089}" type="datetime1">
              <a:rPr lang="it-IT" smtClean="0"/>
              <a:t>22/02/2019</a:t>
            </a:fld>
            <a:endParaRPr lang="it-IT"/>
          </a:p>
        </p:txBody>
      </p:sp>
      <p:sp>
        <p:nvSpPr>
          <p:cNvPr id="6" name="Segnaposto piè di pagina 5"/>
          <p:cNvSpPr>
            <a:spLocks noGrp="1"/>
          </p:cNvSpPr>
          <p:nvPr>
            <p:ph type="ftr" sz="quarter" idx="11"/>
          </p:nvPr>
        </p:nvSpPr>
        <p:spPr/>
        <p:txBody>
          <a:bodyPr/>
          <a:lstStyle/>
          <a:p>
            <a:r>
              <a:rPr lang="en-US"/>
              <a:t>Martegani &amp; Partners  Intellectual Property Italian and European Patent and Trademark Attorneys </a:t>
            </a:r>
            <a:endParaRPr lang="it-IT"/>
          </a:p>
        </p:txBody>
      </p:sp>
      <p:sp>
        <p:nvSpPr>
          <p:cNvPr id="7" name="Segnaposto numero diapositiva 6"/>
          <p:cNvSpPr>
            <a:spLocks noGrp="1"/>
          </p:cNvSpPr>
          <p:nvPr>
            <p:ph type="sldNum" sz="quarter" idx="12"/>
          </p:nvPr>
        </p:nvSpPr>
        <p:spPr/>
        <p:txBody>
          <a:bodyPr/>
          <a:lstStyle/>
          <a:p>
            <a:fld id="{36BECA78-4670-4719-821E-EC137B6C31F5}"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6F353-49EC-4E7C-8D3C-E7B0F693A2F2}" type="datetime1">
              <a:rPr lang="it-IT" smtClean="0"/>
              <a:t>22/02/2019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Martegani &amp; Partners  Intellectual Property Italian and European Patent and Trademark Attorneys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ECA78-4670-4719-821E-EC137B6C31F5}"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FRANCOMARTEGANI@FRANCOMARTEGANI.I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A.GIORDANO@FRANCOMARTEGANI.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F2974790-8852-4217-8EC5-00AD6F9A51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9AE485DA-524A-4260-9FC8-98FAACAFF5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9" name="Freeform 5">
              <a:extLst>
                <a:ext uri="{FF2B5EF4-FFF2-40B4-BE49-F238E27FC236}">
                  <a16:creationId xmlns:a16="http://schemas.microsoft.com/office/drawing/2014/main" xmlns="" id="{6B58B403-6C75-44AB-AE71-97BF1EB567D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xmlns="" id="{F012B86A-CF90-40CF-8B77-C382530E39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xmlns="" id="{77EB535E-0753-4F7A-8E6A-A6BB3A3A421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xmlns="" id="{6EA7969D-0525-4972-A406-A3ECCFB906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xmlns="" id="{111A00F7-1251-40DA-95AA-8EB5A776D5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a:extLst>
                <a:ext uri="{FF2B5EF4-FFF2-40B4-BE49-F238E27FC236}">
                  <a16:creationId xmlns:a16="http://schemas.microsoft.com/office/drawing/2014/main" xmlns="" id="{3B034E9C-0B6D-4740-B839-339A3CFE916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a:extLst>
                <a:ext uri="{FF2B5EF4-FFF2-40B4-BE49-F238E27FC236}">
                  <a16:creationId xmlns:a16="http://schemas.microsoft.com/office/drawing/2014/main" xmlns="" id="{79BDE6BB-D9F6-4547-A3D5-0410D56864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a:extLst>
                <a:ext uri="{FF2B5EF4-FFF2-40B4-BE49-F238E27FC236}">
                  <a16:creationId xmlns:a16="http://schemas.microsoft.com/office/drawing/2014/main" xmlns="" id="{0B171098-0659-4752-BCA7-80539A02B9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xmlns="" id="{19BB0F73-3E8F-4DB3-B047-5C5FAB474E4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a16="http://schemas.microsoft.com/office/drawing/2014/main" xmlns="" id="{11EC89ED-7CE2-455E-9D3D-4F4F0884696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5">
              <a:extLst>
                <a:ext uri="{FF2B5EF4-FFF2-40B4-BE49-F238E27FC236}">
                  <a16:creationId xmlns:a16="http://schemas.microsoft.com/office/drawing/2014/main" xmlns="" id="{A6116FC0-48C5-47DE-BEDD-5D395F7511A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6">
              <a:extLst>
                <a:ext uri="{FF2B5EF4-FFF2-40B4-BE49-F238E27FC236}">
                  <a16:creationId xmlns:a16="http://schemas.microsoft.com/office/drawing/2014/main" xmlns="" id="{540BFDCD-3B77-492C-A402-463DDC8C77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7">
              <a:extLst>
                <a:ext uri="{FF2B5EF4-FFF2-40B4-BE49-F238E27FC236}">
                  <a16:creationId xmlns:a16="http://schemas.microsoft.com/office/drawing/2014/main" xmlns="" id="{602FA0AD-30A8-4863-A785-0D72E7D6ED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8">
              <a:extLst>
                <a:ext uri="{FF2B5EF4-FFF2-40B4-BE49-F238E27FC236}">
                  <a16:creationId xmlns:a16="http://schemas.microsoft.com/office/drawing/2014/main" xmlns="" id="{F99711A0-AA25-427D-B4CB-45817E61F4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9">
              <a:extLst>
                <a:ext uri="{FF2B5EF4-FFF2-40B4-BE49-F238E27FC236}">
                  <a16:creationId xmlns:a16="http://schemas.microsoft.com/office/drawing/2014/main" xmlns="" id="{E0D52CC1-593C-4216-A5D3-5839D9F72A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0">
              <a:extLst>
                <a:ext uri="{FF2B5EF4-FFF2-40B4-BE49-F238E27FC236}">
                  <a16:creationId xmlns:a16="http://schemas.microsoft.com/office/drawing/2014/main" xmlns="" id="{E782A25F-17DE-4DC0-A536-76DCD24A82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a:extLst>
                <a:ext uri="{FF2B5EF4-FFF2-40B4-BE49-F238E27FC236}">
                  <a16:creationId xmlns:a16="http://schemas.microsoft.com/office/drawing/2014/main" xmlns="" id="{9367600B-A73C-4101-8DA7-C76EDDACF15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2">
              <a:extLst>
                <a:ext uri="{FF2B5EF4-FFF2-40B4-BE49-F238E27FC236}">
                  <a16:creationId xmlns:a16="http://schemas.microsoft.com/office/drawing/2014/main" xmlns="" id="{F432540E-8D0F-4CC2-8F09-378A28D6171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3">
              <a:extLst>
                <a:ext uri="{FF2B5EF4-FFF2-40B4-BE49-F238E27FC236}">
                  <a16:creationId xmlns:a16="http://schemas.microsoft.com/office/drawing/2014/main" xmlns="" id="{EAE46CBD-5B80-44B6-AA1C-75E3684D9E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4">
              <a:extLst>
                <a:ext uri="{FF2B5EF4-FFF2-40B4-BE49-F238E27FC236}">
                  <a16:creationId xmlns:a16="http://schemas.microsoft.com/office/drawing/2014/main" xmlns="" id="{C4B1D7D7-5EFC-42D4-A6F3-49D60C396F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5">
              <a:extLst>
                <a:ext uri="{FF2B5EF4-FFF2-40B4-BE49-F238E27FC236}">
                  <a16:creationId xmlns:a16="http://schemas.microsoft.com/office/drawing/2014/main" xmlns="" id="{A43C462C-E5B7-4580-8853-16A0D4F340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 name="Rectangle 40">
            <a:extLst>
              <a:ext uri="{FF2B5EF4-FFF2-40B4-BE49-F238E27FC236}">
                <a16:creationId xmlns:a16="http://schemas.microsoft.com/office/drawing/2014/main" xmlns="" id="{235421DC-A006-4825-B62F-7DE8D0DEAD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3761" y="1047102"/>
            <a:ext cx="4452664"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3894FD15-2E33-4234-8160-FF85F03A4A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2167" y="0"/>
            <a:ext cx="3480600"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Immagine 5"/>
          <p:cNvPicPr>
            <a:picLocks noChangeAspect="1"/>
          </p:cNvPicPr>
          <p:nvPr/>
        </p:nvPicPr>
        <p:blipFill>
          <a:blip r:embed="rId2"/>
          <a:stretch>
            <a:fillRect/>
          </a:stretch>
        </p:blipFill>
        <p:spPr>
          <a:xfrm>
            <a:off x="5899993" y="1540069"/>
            <a:ext cx="3004206" cy="510714"/>
          </a:xfrm>
          <a:prstGeom prst="rect">
            <a:avLst/>
          </a:prstGeom>
          <a:ln>
            <a:solidFill>
              <a:schemeClr val="bg1"/>
            </a:solidFill>
          </a:ln>
        </p:spPr>
      </p:pic>
      <p:sp>
        <p:nvSpPr>
          <p:cNvPr id="45" name="Isosceles Triangle 22">
            <a:extLst>
              <a:ext uri="{FF2B5EF4-FFF2-40B4-BE49-F238E27FC236}">
                <a16:creationId xmlns:a16="http://schemas.microsoft.com/office/drawing/2014/main" xmlns="" id="{6F4A2966-7C28-405D-BB02-5E542A2554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701598" y="5546507"/>
            <a:ext cx="236991"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958D9839-C203-4964-B486-7C0FFFDE5E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3761" y="1634393"/>
            <a:ext cx="4451847"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32659" y="1606915"/>
            <a:ext cx="4325675" cy="1072378"/>
          </a:xfrm>
        </p:spPr>
        <p:txBody>
          <a:bodyPr anchor="ctr">
            <a:normAutofit fontScale="90000"/>
          </a:bodyPr>
          <a:lstStyle/>
          <a:p>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BREXIT</a:t>
            </a:r>
            <a:br>
              <a:rPr lang="en-US" sz="3200" dirty="0">
                <a:solidFill>
                  <a:schemeClr val="bg1"/>
                </a:solidFill>
              </a:rPr>
            </a:br>
            <a:r>
              <a:rPr lang="en-US" sz="3200" dirty="0">
                <a:solidFill>
                  <a:schemeClr val="bg1"/>
                </a:solidFill>
              </a:rPr>
              <a:t>What is going to happen to our IP?</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MARKPATENT SEMINAR  February 2019</a:t>
            </a:r>
            <a:br>
              <a:rPr lang="en-US" sz="3200" dirty="0">
                <a:solidFill>
                  <a:schemeClr val="bg1"/>
                </a:solidFill>
              </a:rPr>
            </a:br>
            <a:r>
              <a:rPr lang="en-US" sz="3200" dirty="0">
                <a:solidFill>
                  <a:schemeClr val="bg1"/>
                </a:solidFill>
              </a:rPr>
              <a:t>					Alberto Giordano </a:t>
            </a:r>
            <a:br>
              <a:rPr lang="en-US" sz="3200" dirty="0">
                <a:solidFill>
                  <a:schemeClr val="bg1"/>
                </a:solidFill>
              </a:rPr>
            </a:br>
            <a:r>
              <a:rPr lang="en-US" sz="2000" dirty="0">
                <a:solidFill>
                  <a:schemeClr val="bg1"/>
                </a:solidFill>
              </a:rPr>
              <a:t>EU TRADEMARK AND DESIGN ATTORNEY  </a:t>
            </a:r>
          </a:p>
        </p:txBody>
      </p:sp>
      <p:sp>
        <p:nvSpPr>
          <p:cNvPr id="5" name="Segnaposto numero diapositiva 4"/>
          <p:cNvSpPr>
            <a:spLocks noGrp="1"/>
          </p:cNvSpPr>
          <p:nvPr>
            <p:ph type="sldNum" sz="quarter" idx="12"/>
          </p:nvPr>
        </p:nvSpPr>
        <p:spPr>
          <a:xfrm>
            <a:off x="4352950" y="320040"/>
            <a:ext cx="685800" cy="320040"/>
          </a:xfrm>
        </p:spPr>
        <p:txBody>
          <a:bodyPr anchor="ctr">
            <a:normAutofit/>
          </a:bodyPr>
          <a:lstStyle/>
          <a:p>
            <a:pPr>
              <a:spcAft>
                <a:spcPts val="600"/>
              </a:spcAft>
            </a:pPr>
            <a:fld id="{36BECA78-4670-4719-821E-EC137B6C31F5}" type="slidenum">
              <a:rPr lang="it-IT" smtClean="0"/>
              <a:pPr>
                <a:spcAft>
                  <a:spcPts val="600"/>
                </a:spcAft>
              </a:pPr>
              <a:t>1</a:t>
            </a:fld>
            <a:endParaRPr lang="it-IT"/>
          </a:p>
        </p:txBody>
      </p:sp>
      <p:sp>
        <p:nvSpPr>
          <p:cNvPr id="3" name="Segnaposto contenuto 2"/>
          <p:cNvSpPr>
            <a:spLocks noGrp="1"/>
          </p:cNvSpPr>
          <p:nvPr>
            <p:ph idx="1"/>
          </p:nvPr>
        </p:nvSpPr>
        <p:spPr>
          <a:xfrm>
            <a:off x="656518" y="2459874"/>
            <a:ext cx="4326332" cy="2553451"/>
          </a:xfrm>
        </p:spPr>
        <p:txBody>
          <a:bodyPr anchor="ctr">
            <a:normAutofit/>
          </a:bodyPr>
          <a:lstStyle/>
          <a:p>
            <a:pPr marL="0" indent="0">
              <a:buNone/>
            </a:pPr>
            <a:endParaRPr lang="it-IT" sz="1400" dirty="0">
              <a:solidFill>
                <a:srgbClr val="FFFFFE"/>
              </a:solidFill>
            </a:endParaRPr>
          </a:p>
          <a:p>
            <a:pPr marL="0" indent="0">
              <a:buNone/>
            </a:pPr>
            <a:endParaRPr lang="it-IT" sz="1400" dirty="0">
              <a:solidFill>
                <a:srgbClr val="FFFFFE"/>
              </a:solidFill>
            </a:endParaRPr>
          </a:p>
        </p:txBody>
      </p:sp>
      <p:pic>
        <p:nvPicPr>
          <p:cNvPr id="4" name="Immagine 3">
            <a:extLst>
              <a:ext uri="{FF2B5EF4-FFF2-40B4-BE49-F238E27FC236}">
                <a16:creationId xmlns:a16="http://schemas.microsoft.com/office/drawing/2014/main" xmlns="" id="{747C9FD0-A787-4126-83B1-62B28B7331F8}"/>
              </a:ext>
            </a:extLst>
          </p:cNvPr>
          <p:cNvPicPr>
            <a:picLocks noChangeAspect="1"/>
          </p:cNvPicPr>
          <p:nvPr/>
        </p:nvPicPr>
        <p:blipFill>
          <a:blip r:embed="rId3"/>
          <a:stretch>
            <a:fillRect/>
          </a:stretch>
        </p:blipFill>
        <p:spPr>
          <a:xfrm>
            <a:off x="5899992" y="4219762"/>
            <a:ext cx="3003978" cy="1689737"/>
          </a:xfrm>
          <a:prstGeom prst="rect">
            <a:avLst/>
          </a:prstGeom>
          <a:ln>
            <a:solidFill>
              <a:schemeClr val="bg1"/>
            </a:solidFill>
          </a:ln>
        </p:spPr>
      </p:pic>
    </p:spTree>
    <p:extLst>
      <p:ext uri="{BB962C8B-B14F-4D97-AF65-F5344CB8AC3E}">
        <p14:creationId xmlns:p14="http://schemas.microsoft.com/office/powerpoint/2010/main" val="14190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10</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245134" y="684683"/>
            <a:ext cx="8928992" cy="5138004"/>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gn="just">
              <a:buNone/>
            </a:pPr>
            <a:endParaRPr lang="en-GB" sz="8000" dirty="0">
              <a:solidFill>
                <a:srgbClr val="0070C0"/>
              </a:solidFill>
            </a:endParaRPr>
          </a:p>
          <a:p>
            <a:pPr marL="514350" lvl="1" indent="0" algn="just">
              <a:buNone/>
            </a:pPr>
            <a:r>
              <a:rPr lang="en-GB" sz="8000" dirty="0">
                <a:solidFill>
                  <a:srgbClr val="0070C0"/>
                </a:solidFill>
              </a:rPr>
              <a:t>In the event of a ‘no deal’ scenario, </a:t>
            </a:r>
          </a:p>
          <a:p>
            <a:pPr marL="514350" lvl="1" indent="0" algn="just">
              <a:buNone/>
            </a:pPr>
            <a:r>
              <a:rPr lang="en-GB" sz="8000" dirty="0">
                <a:solidFill>
                  <a:srgbClr val="0070C0"/>
                </a:solidFill>
              </a:rPr>
              <a:t>the UK government has published draft </a:t>
            </a:r>
          </a:p>
          <a:p>
            <a:pPr marL="514350" lvl="1" indent="0" algn="just">
              <a:buNone/>
            </a:pPr>
            <a:r>
              <a:rPr lang="en-GB" sz="8000" dirty="0">
                <a:solidFill>
                  <a:srgbClr val="0070C0"/>
                </a:solidFill>
              </a:rPr>
              <a:t>regulations related to all the EU right and </a:t>
            </a:r>
          </a:p>
          <a:p>
            <a:pPr marL="514350" lvl="1" indent="0" algn="just">
              <a:buNone/>
            </a:pPr>
            <a:r>
              <a:rPr lang="en-GB" sz="8000" dirty="0">
                <a:solidFill>
                  <a:srgbClr val="0070C0"/>
                </a:solidFill>
              </a:rPr>
              <a:t>technical notices on intellectual property were published on 24 September 2018:</a:t>
            </a:r>
          </a:p>
          <a:p>
            <a:pPr marL="514350" lvl="1" indent="0" algn="just">
              <a:buNone/>
            </a:pPr>
            <a:r>
              <a:rPr lang="en-GB" sz="8000" dirty="0">
                <a:solidFill>
                  <a:srgbClr val="0070C0"/>
                </a:solidFill>
              </a:rPr>
              <a:t>•	trade marks and designs if there’s no Brexit deal</a:t>
            </a:r>
          </a:p>
          <a:p>
            <a:pPr marL="514350" lvl="1" indent="0" algn="just">
              <a:buNone/>
            </a:pPr>
            <a:r>
              <a:rPr lang="en-GB" sz="8000" dirty="0">
                <a:solidFill>
                  <a:srgbClr val="0070C0"/>
                </a:solidFill>
              </a:rPr>
              <a:t>•	patents if there’s no Brexit deal</a:t>
            </a:r>
          </a:p>
          <a:p>
            <a:pPr marL="514350" lvl="1" indent="0" algn="just">
              <a:buNone/>
            </a:pPr>
            <a:r>
              <a:rPr lang="en-GB" sz="8000" dirty="0">
                <a:solidFill>
                  <a:srgbClr val="0070C0"/>
                </a:solidFill>
              </a:rPr>
              <a:t>•	copyright if there’s no Brexit deal</a:t>
            </a:r>
          </a:p>
          <a:p>
            <a:pPr marL="514350" lvl="1" indent="0" algn="just">
              <a:buNone/>
            </a:pPr>
            <a:r>
              <a:rPr lang="en-GB" sz="8000" dirty="0">
                <a:solidFill>
                  <a:srgbClr val="0070C0"/>
                </a:solidFill>
              </a:rPr>
              <a:t>•	exhaustion of intellectual property rights if there’s no Brexit deal</a:t>
            </a:r>
          </a:p>
          <a:p>
            <a:pPr marL="514350" lvl="1" indent="0" algn="ctr">
              <a:buFont typeface="Arial" pitchFamily="34" charset="0"/>
              <a:buNone/>
            </a:pPr>
            <a:endParaRPr lang="it-IT" sz="8000" dirty="0">
              <a:solidFill>
                <a:srgbClr val="0070C0"/>
              </a:solidFill>
            </a:endParaRPr>
          </a:p>
          <a:p>
            <a:pPr marL="57150" indent="0">
              <a:buFont typeface="Arial" pitchFamily="34" charset="0"/>
              <a:buNone/>
            </a:pPr>
            <a:endParaRPr lang="it-IT" sz="20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marL="0" indent="0" algn="ctr">
              <a:buFont typeface="Arial" pitchFamily="34" charset="0"/>
              <a:buNone/>
            </a:pPr>
            <a:endParaRPr lang="it-IT" dirty="0">
              <a:solidFill>
                <a:srgbClr val="0070C0"/>
              </a:solidFill>
            </a:endParaRPr>
          </a:p>
        </p:txBody>
      </p:sp>
      <p:sp>
        <p:nvSpPr>
          <p:cNvPr id="8" name="Titolo 1"/>
          <p:cNvSpPr>
            <a:spLocks noGrp="1"/>
          </p:cNvSpPr>
          <p:nvPr>
            <p:ph type="title"/>
          </p:nvPr>
        </p:nvSpPr>
        <p:spPr>
          <a:xfrm>
            <a:off x="179512" y="136525"/>
            <a:ext cx="8229600" cy="490066"/>
          </a:xfrm>
        </p:spPr>
        <p:txBody>
          <a:bodyPr>
            <a:noAutofit/>
          </a:bodyPr>
          <a:lstStyle/>
          <a:p>
            <a:r>
              <a:rPr lang="it-IT" sz="3600" dirty="0">
                <a:solidFill>
                  <a:srgbClr val="0070C0"/>
                </a:solidFill>
              </a:rPr>
              <a:t>The «no deal» scenario  </a:t>
            </a:r>
            <a:endParaRPr lang="en-GB" dirty="0"/>
          </a:p>
        </p:txBody>
      </p:sp>
      <p:pic>
        <p:nvPicPr>
          <p:cNvPr id="2" name="Immagine 1">
            <a:extLst>
              <a:ext uri="{FF2B5EF4-FFF2-40B4-BE49-F238E27FC236}">
                <a16:creationId xmlns:a16="http://schemas.microsoft.com/office/drawing/2014/main" xmlns="" id="{EF8EA47A-A5CA-44E8-BF9C-9509D4307583}"/>
              </a:ext>
            </a:extLst>
          </p:cNvPr>
          <p:cNvPicPr>
            <a:picLocks noChangeAspect="1"/>
          </p:cNvPicPr>
          <p:nvPr/>
        </p:nvPicPr>
        <p:blipFill>
          <a:blip r:embed="rId4"/>
          <a:stretch>
            <a:fillRect/>
          </a:stretch>
        </p:blipFill>
        <p:spPr>
          <a:xfrm>
            <a:off x="5985244" y="626591"/>
            <a:ext cx="2935809" cy="1650281"/>
          </a:xfrm>
          <a:prstGeom prst="rect">
            <a:avLst/>
          </a:prstGeom>
        </p:spPr>
      </p:pic>
    </p:spTree>
    <p:extLst>
      <p:ext uri="{BB962C8B-B14F-4D97-AF65-F5344CB8AC3E}">
        <p14:creationId xmlns:p14="http://schemas.microsoft.com/office/powerpoint/2010/main" val="184897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11</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107504" y="692696"/>
            <a:ext cx="8928992" cy="540721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just">
              <a:buNone/>
            </a:pPr>
            <a:r>
              <a:rPr lang="en-GB" sz="2300" b="1" u="sng" dirty="0">
                <a:solidFill>
                  <a:srgbClr val="0070C0"/>
                </a:solidFill>
              </a:rPr>
              <a:t>Trade marks</a:t>
            </a:r>
          </a:p>
          <a:p>
            <a:pPr marL="57150" indent="0" algn="just">
              <a:buNone/>
            </a:pPr>
            <a:r>
              <a:rPr lang="en-GB" sz="2300" dirty="0">
                <a:solidFill>
                  <a:srgbClr val="0070C0"/>
                </a:solidFill>
              </a:rPr>
              <a:t>UK system:  largely unaffected by the UK’s decision to leave the EU. </a:t>
            </a:r>
          </a:p>
          <a:p>
            <a:pPr marL="57150" indent="0" algn="just">
              <a:buNone/>
            </a:pPr>
            <a:r>
              <a:rPr lang="en-GB" sz="2300" dirty="0">
                <a:solidFill>
                  <a:srgbClr val="0070C0"/>
                </a:solidFill>
              </a:rPr>
              <a:t>While the UK remains a member of the EU then EUTM continue to be valid in the UK. </a:t>
            </a:r>
          </a:p>
          <a:p>
            <a:pPr marL="57150" indent="0" algn="just">
              <a:buNone/>
            </a:pPr>
            <a:r>
              <a:rPr lang="en-GB" sz="2300" dirty="0">
                <a:solidFill>
                  <a:srgbClr val="0070C0"/>
                </a:solidFill>
              </a:rPr>
              <a:t>When the UK leaves the EU, in any scenario, an EUTM will continue to be valid in the remaining EU Member States and UK businesses will still be able to register an EU trade mark, which will cover all remaining EU Member States.</a:t>
            </a:r>
          </a:p>
          <a:p>
            <a:pPr marL="57150" indent="0" algn="just">
              <a:buNone/>
            </a:pPr>
            <a:r>
              <a:rPr lang="en-GB" sz="2300" dirty="0">
                <a:solidFill>
                  <a:srgbClr val="0070C0"/>
                </a:solidFill>
              </a:rPr>
              <a:t>UK government will seek to minimise disruption for business and to provide for a smooth transition: </a:t>
            </a:r>
          </a:p>
          <a:p>
            <a:pPr marL="400050" algn="just">
              <a:buFontTx/>
              <a:buChar char="-"/>
            </a:pPr>
            <a:r>
              <a:rPr lang="en-GB" sz="2300" dirty="0">
                <a:solidFill>
                  <a:srgbClr val="0070C0"/>
                </a:solidFill>
              </a:rPr>
              <a:t>For existing EU trade marks, this means that for all scenarios, the government aims to ensure continuity of protection and avoid the loss of those rights.</a:t>
            </a:r>
          </a:p>
          <a:p>
            <a:pPr marL="400050" algn="just">
              <a:buFontTx/>
              <a:buChar char="-"/>
            </a:pPr>
            <a:r>
              <a:rPr lang="en-GB" sz="2300" dirty="0">
                <a:solidFill>
                  <a:srgbClr val="0070C0"/>
                </a:solidFill>
              </a:rPr>
              <a:t>In addition, the UK is a member of the international trade mark system called the Madrid System and this will not change. </a:t>
            </a:r>
          </a:p>
          <a:p>
            <a:pPr marL="57150" indent="0" algn="just">
              <a:buNone/>
            </a:pPr>
            <a:endParaRPr lang="en-GB" sz="2300" dirty="0">
              <a:solidFill>
                <a:srgbClr val="0070C0"/>
              </a:solidFill>
            </a:endParaRPr>
          </a:p>
          <a:p>
            <a:pPr marL="57150" indent="0" algn="just">
              <a:buNone/>
            </a:pPr>
            <a:r>
              <a:rPr lang="en-GB" sz="2300" b="1" u="sng" dirty="0">
                <a:solidFill>
                  <a:srgbClr val="0070C0"/>
                </a:solidFill>
              </a:rPr>
              <a:t>Continued protection of registered trade marks and designs in the UK</a:t>
            </a:r>
          </a:p>
          <a:p>
            <a:pPr marL="57150" indent="0" algn="just">
              <a:buNone/>
            </a:pPr>
            <a:r>
              <a:rPr lang="en-GB" sz="2300" dirty="0">
                <a:solidFill>
                  <a:srgbClr val="0070C0"/>
                </a:solidFill>
              </a:rPr>
              <a:t>Before 29 March 2019</a:t>
            </a:r>
          </a:p>
          <a:p>
            <a:pPr marL="57150" indent="0" algn="just">
              <a:buNone/>
            </a:pPr>
            <a:endParaRPr lang="en-GB" sz="2300" dirty="0">
              <a:solidFill>
                <a:srgbClr val="0070C0"/>
              </a:solidFill>
            </a:endParaRPr>
          </a:p>
          <a:p>
            <a:pPr marL="57150" indent="0" algn="just">
              <a:buNone/>
            </a:pPr>
            <a:r>
              <a:rPr lang="en-GB" sz="2300" dirty="0">
                <a:solidFill>
                  <a:srgbClr val="0070C0"/>
                </a:solidFill>
              </a:rPr>
              <a:t>EU trade marks registration and Registered Community designs registered before 29 March 2019 provides protections across all EU member states including the UK but only if they get registered.</a:t>
            </a:r>
          </a:p>
          <a:p>
            <a:pPr marL="57150" indent="0" algn="just">
              <a:buNone/>
            </a:pPr>
            <a:endParaRPr lang="en-GB" sz="2300" dirty="0">
              <a:solidFill>
                <a:srgbClr val="0070C0"/>
              </a:solidFill>
            </a:endParaRPr>
          </a:p>
          <a:p>
            <a:pPr marL="57150" indent="0" algn="just">
              <a:buNone/>
            </a:pPr>
            <a:r>
              <a:rPr lang="en-GB" sz="2300" dirty="0">
                <a:solidFill>
                  <a:srgbClr val="0070C0"/>
                </a:solidFill>
              </a:rPr>
              <a:t>International Madrid registration and the International Design registered before 29 March 2019 are also protected in the UK. </a:t>
            </a:r>
          </a:p>
          <a:p>
            <a:pPr marL="57150" indent="0">
              <a:buNone/>
            </a:pPr>
            <a:endParaRPr lang="en-GB" sz="2300" dirty="0">
              <a:solidFill>
                <a:srgbClr val="0070C0"/>
              </a:solidFill>
            </a:endParaRPr>
          </a:p>
          <a:p>
            <a:pPr marL="57150" indent="0">
              <a:buNone/>
            </a:pPr>
            <a:endParaRPr lang="en-GB" sz="20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marL="0" indent="0" algn="ctr">
              <a:buFont typeface="Arial" pitchFamily="34" charset="0"/>
              <a:buNone/>
            </a:pPr>
            <a:endParaRPr lang="it-IT" dirty="0">
              <a:solidFill>
                <a:srgbClr val="0070C0"/>
              </a:solidFill>
            </a:endParaRPr>
          </a:p>
        </p:txBody>
      </p:sp>
      <p:sp>
        <p:nvSpPr>
          <p:cNvPr id="8" name="Titolo 1"/>
          <p:cNvSpPr>
            <a:spLocks noGrp="1"/>
          </p:cNvSpPr>
          <p:nvPr>
            <p:ph type="title"/>
          </p:nvPr>
        </p:nvSpPr>
        <p:spPr>
          <a:xfrm>
            <a:off x="487355" y="159545"/>
            <a:ext cx="8229600" cy="490066"/>
          </a:xfrm>
        </p:spPr>
        <p:txBody>
          <a:bodyPr>
            <a:noAutofit/>
          </a:bodyPr>
          <a:lstStyle/>
          <a:p>
            <a:r>
              <a:rPr lang="it-IT" sz="3600" dirty="0">
                <a:solidFill>
                  <a:srgbClr val="0070C0"/>
                </a:solidFill>
              </a:rPr>
              <a:t>The «no deal» scenario: TM  and design</a:t>
            </a:r>
            <a:endParaRPr lang="en-GB" dirty="0"/>
          </a:p>
        </p:txBody>
      </p:sp>
    </p:spTree>
    <p:extLst>
      <p:ext uri="{BB962C8B-B14F-4D97-AF65-F5344CB8AC3E}">
        <p14:creationId xmlns:p14="http://schemas.microsoft.com/office/powerpoint/2010/main" val="31991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12</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107504" y="692696"/>
            <a:ext cx="8928992" cy="55446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GB" sz="2000" dirty="0">
              <a:solidFill>
                <a:srgbClr val="0070C0"/>
              </a:solidFill>
            </a:endParaRPr>
          </a:p>
          <a:p>
            <a:pPr marL="57150" indent="0">
              <a:buNone/>
            </a:pPr>
            <a:r>
              <a:rPr lang="en-GB" sz="2000" b="1" dirty="0">
                <a:solidFill>
                  <a:srgbClr val="0070C0"/>
                </a:solidFill>
              </a:rPr>
              <a:t>After March 2019 if there’s no deal</a:t>
            </a:r>
            <a:endParaRPr lang="en-GB" sz="2000" dirty="0">
              <a:solidFill>
                <a:srgbClr val="0070C0"/>
              </a:solidFill>
            </a:endParaRPr>
          </a:p>
          <a:p>
            <a:pPr marL="57150" indent="0">
              <a:buNone/>
            </a:pPr>
            <a:r>
              <a:rPr lang="en-GB" sz="2000" dirty="0">
                <a:solidFill>
                  <a:srgbClr val="0070C0"/>
                </a:solidFill>
              </a:rPr>
              <a:t>The UK  government will ensure that the property rights in all existing registered EU trade marks and registered Community designs will continue to be protected and to be enforceable in the UK by providing an equivalent trade mark or design registered in the UK.</a:t>
            </a:r>
          </a:p>
          <a:p>
            <a:pPr marL="57150" indent="0">
              <a:buNone/>
            </a:pPr>
            <a:endParaRPr lang="en-GB" sz="2000" dirty="0">
              <a:solidFill>
                <a:srgbClr val="0070C0"/>
              </a:solidFill>
            </a:endParaRPr>
          </a:p>
          <a:p>
            <a:pPr marL="57150" indent="0">
              <a:buNone/>
            </a:pPr>
            <a:r>
              <a:rPr lang="en-GB" sz="2000" b="1" dirty="0">
                <a:solidFill>
                  <a:srgbClr val="0070C0"/>
                </a:solidFill>
              </a:rPr>
              <a:t>Opt-out option</a:t>
            </a:r>
          </a:p>
          <a:p>
            <a:pPr marL="57150" indent="0">
              <a:buNone/>
            </a:pPr>
            <a:r>
              <a:rPr lang="en-GB" sz="2000" dirty="0">
                <a:solidFill>
                  <a:srgbClr val="0070C0"/>
                </a:solidFill>
              </a:rPr>
              <a:t>Right holders with an existing EU rights will have a new UK equivalent right granted that will come into force at the point of the UK’s exit from the EU. </a:t>
            </a:r>
          </a:p>
          <a:p>
            <a:pPr marL="57150" indent="0">
              <a:buNone/>
            </a:pPr>
            <a:r>
              <a:rPr lang="en-GB" sz="2000" dirty="0">
                <a:solidFill>
                  <a:srgbClr val="0070C0"/>
                </a:solidFill>
              </a:rPr>
              <a:t>The new UK right will be provided with minimal administrative burden. The trade mark or design will then be treated as if it had been applied for and registered under UK law and so:</a:t>
            </a:r>
          </a:p>
          <a:p>
            <a:pPr marL="514350" indent="-457200">
              <a:buFont typeface="+mj-lt"/>
              <a:buAutoNum type="arabicPeriod"/>
            </a:pPr>
            <a:r>
              <a:rPr lang="en-GB" sz="2000" dirty="0">
                <a:solidFill>
                  <a:srgbClr val="0070C0"/>
                </a:solidFill>
              </a:rPr>
              <a:t>will be subject to renewal in the UK</a:t>
            </a:r>
          </a:p>
          <a:p>
            <a:pPr marL="514350" indent="-457200">
              <a:buFont typeface="+mj-lt"/>
              <a:buAutoNum type="arabicPeriod"/>
            </a:pPr>
            <a:r>
              <a:rPr lang="en-GB" sz="2000" dirty="0">
                <a:solidFill>
                  <a:srgbClr val="0070C0"/>
                </a:solidFill>
              </a:rPr>
              <a:t>can form the basis for proceedings before the UK Courts and the IPO Tribunal</a:t>
            </a:r>
          </a:p>
          <a:p>
            <a:pPr marL="514350" indent="-457200">
              <a:buFont typeface="+mj-lt"/>
              <a:buAutoNum type="arabicPeriod"/>
            </a:pPr>
            <a:r>
              <a:rPr lang="en-GB" sz="2000" dirty="0">
                <a:solidFill>
                  <a:srgbClr val="0070C0"/>
                </a:solidFill>
              </a:rPr>
              <a:t>can be assigned and licensed independently from the EU right</a:t>
            </a:r>
          </a:p>
          <a:p>
            <a:pPr marL="57150" indent="0">
              <a:buNone/>
            </a:pPr>
            <a:endParaRPr lang="en-GB" sz="2000" dirty="0">
              <a:solidFill>
                <a:srgbClr val="0070C0"/>
              </a:solidFill>
            </a:endParaRPr>
          </a:p>
          <a:p>
            <a:pPr marL="57150" indent="0">
              <a:buNone/>
            </a:pPr>
            <a:r>
              <a:rPr lang="en-GB" sz="2000" dirty="0">
                <a:solidFill>
                  <a:srgbClr val="0070C0"/>
                </a:solidFill>
              </a:rPr>
              <a:t>The IP owner may on notice “opt out” from having a new correspondent right in UK. </a:t>
            </a:r>
          </a:p>
          <a:p>
            <a:pPr marL="57150" indent="0">
              <a:buNone/>
            </a:pPr>
            <a:r>
              <a:rPr lang="en-GB" sz="2000" b="1" dirty="0">
                <a:solidFill>
                  <a:srgbClr val="0070C0"/>
                </a:solidFill>
              </a:rPr>
              <a:t>Pending application</a:t>
            </a:r>
            <a:endParaRPr lang="en-GB" sz="2000" dirty="0">
              <a:solidFill>
                <a:srgbClr val="0070C0"/>
              </a:solidFill>
            </a:endParaRPr>
          </a:p>
          <a:p>
            <a:pPr marL="57150" indent="0">
              <a:buNone/>
            </a:pPr>
            <a:r>
              <a:rPr lang="en-GB" sz="2000" dirty="0">
                <a:solidFill>
                  <a:srgbClr val="0070C0"/>
                </a:solidFill>
              </a:rPr>
              <a:t>Will not be automatically converted into a UK IP rights but the IP owner may within nine months of Brexit day apply for registration of the same IPR maintaining the priority of the correspondence EU right.</a:t>
            </a:r>
          </a:p>
          <a:p>
            <a:pPr marL="57150" indent="0">
              <a:buNone/>
            </a:pPr>
            <a:endParaRPr lang="en-GB" sz="2000" dirty="0">
              <a:solidFill>
                <a:srgbClr val="0070C0"/>
              </a:solidFill>
            </a:endParaRPr>
          </a:p>
          <a:p>
            <a:pPr marL="57150" indent="0">
              <a:buNone/>
            </a:pPr>
            <a:endParaRPr lang="en-GB" sz="2000" dirty="0">
              <a:solidFill>
                <a:srgbClr val="0070C0"/>
              </a:solidFill>
            </a:endParaRPr>
          </a:p>
          <a:p>
            <a:pPr marL="57150" indent="0">
              <a:buNone/>
            </a:pPr>
            <a:endParaRPr lang="en-GB" sz="2000" dirty="0">
              <a:solidFill>
                <a:srgbClr val="0070C0"/>
              </a:solidFill>
            </a:endParaRPr>
          </a:p>
          <a:p>
            <a:pPr marL="57150" indent="0">
              <a:buNone/>
            </a:pPr>
            <a:endParaRPr lang="en-GB" sz="2000" dirty="0">
              <a:solidFill>
                <a:srgbClr val="0070C0"/>
              </a:solidFill>
            </a:endParaRPr>
          </a:p>
          <a:p>
            <a:pPr marL="0" indent="0" algn="ctr">
              <a:buFont typeface="Arial" pitchFamily="34" charset="0"/>
              <a:buNone/>
            </a:pPr>
            <a:endParaRPr lang="it-IT" dirty="0">
              <a:solidFill>
                <a:srgbClr val="0070C0"/>
              </a:solidFill>
            </a:endParaRPr>
          </a:p>
        </p:txBody>
      </p:sp>
      <p:sp>
        <p:nvSpPr>
          <p:cNvPr id="8" name="Titolo 1"/>
          <p:cNvSpPr>
            <a:spLocks noGrp="1"/>
          </p:cNvSpPr>
          <p:nvPr>
            <p:ph type="title"/>
          </p:nvPr>
        </p:nvSpPr>
        <p:spPr>
          <a:xfrm>
            <a:off x="487355" y="159545"/>
            <a:ext cx="8229600" cy="490066"/>
          </a:xfrm>
        </p:spPr>
        <p:txBody>
          <a:bodyPr>
            <a:noAutofit/>
          </a:bodyPr>
          <a:lstStyle/>
          <a:p>
            <a:r>
              <a:rPr lang="it-IT" sz="3600" dirty="0">
                <a:solidFill>
                  <a:srgbClr val="0070C0"/>
                </a:solidFill>
              </a:rPr>
              <a:t>The «no deal» scenario: TM  and design</a:t>
            </a:r>
            <a:endParaRPr lang="en-GB" dirty="0"/>
          </a:p>
        </p:txBody>
      </p:sp>
    </p:spTree>
    <p:extLst>
      <p:ext uri="{BB962C8B-B14F-4D97-AF65-F5344CB8AC3E}">
        <p14:creationId xmlns:p14="http://schemas.microsoft.com/office/powerpoint/2010/main" val="338444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13</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107504" y="692696"/>
            <a:ext cx="8928992" cy="51380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GB" sz="2000" dirty="0">
              <a:solidFill>
                <a:srgbClr val="0070C0"/>
              </a:solidFill>
            </a:endParaRPr>
          </a:p>
          <a:p>
            <a:pPr marL="57150" indent="0">
              <a:buNone/>
            </a:pPr>
            <a:r>
              <a:rPr lang="en-GB" sz="2000" b="1" u="sng" dirty="0">
                <a:solidFill>
                  <a:srgbClr val="0070C0"/>
                </a:solidFill>
              </a:rPr>
              <a:t>What action should be taken? </a:t>
            </a:r>
          </a:p>
          <a:p>
            <a:pPr marL="57150" indent="0">
              <a:buNone/>
            </a:pPr>
            <a:endParaRPr lang="en-GB" sz="2000" dirty="0">
              <a:solidFill>
                <a:srgbClr val="0070C0"/>
              </a:solidFill>
            </a:endParaRPr>
          </a:p>
          <a:p>
            <a:pPr marL="57150" indent="0">
              <a:buNone/>
            </a:pPr>
            <a:r>
              <a:rPr lang="en-GB" sz="2000" dirty="0">
                <a:solidFill>
                  <a:srgbClr val="0070C0"/>
                </a:solidFill>
              </a:rPr>
              <a:t>Nothing to do, unless the IP owner wish to opt-out.</a:t>
            </a:r>
          </a:p>
          <a:p>
            <a:pPr marL="57150" indent="0">
              <a:buNone/>
            </a:pPr>
            <a:endParaRPr lang="en-GB" sz="2000" dirty="0">
              <a:solidFill>
                <a:srgbClr val="0070C0"/>
              </a:solidFill>
            </a:endParaRPr>
          </a:p>
          <a:p>
            <a:pPr marL="57150" indent="0">
              <a:buNone/>
            </a:pPr>
            <a:r>
              <a:rPr lang="en-GB" sz="2000" b="1" u="sng" dirty="0">
                <a:solidFill>
                  <a:srgbClr val="0070C0"/>
                </a:solidFill>
              </a:rPr>
              <a:t>What to take in consideration? </a:t>
            </a:r>
          </a:p>
          <a:p>
            <a:pPr marL="57150" indent="0">
              <a:buNone/>
            </a:pPr>
            <a:endParaRPr lang="en-GB" sz="2000" dirty="0">
              <a:solidFill>
                <a:srgbClr val="0070C0"/>
              </a:solidFill>
            </a:endParaRPr>
          </a:p>
          <a:p>
            <a:pPr marL="57150" indent="0">
              <a:buNone/>
            </a:pPr>
            <a:r>
              <a:rPr lang="en-GB" sz="2000" u="sng" dirty="0">
                <a:solidFill>
                  <a:srgbClr val="0070C0"/>
                </a:solidFill>
              </a:rPr>
              <a:t>Use of the trademark</a:t>
            </a:r>
            <a:r>
              <a:rPr lang="en-GB" sz="2000" dirty="0">
                <a:solidFill>
                  <a:srgbClr val="0070C0"/>
                </a:solidFill>
              </a:rPr>
              <a:t>: if the trademark is used only in UK or only in the 27 EU country, this will effect the UK or EU registration. EUIPO will recognize the use in UK until the Brexit day.</a:t>
            </a:r>
          </a:p>
          <a:p>
            <a:pPr marL="57150" indent="0">
              <a:buNone/>
            </a:pPr>
            <a:r>
              <a:rPr lang="en-GB" sz="2000" dirty="0">
                <a:solidFill>
                  <a:srgbClr val="0070C0"/>
                </a:solidFill>
              </a:rPr>
              <a:t> </a:t>
            </a:r>
          </a:p>
          <a:p>
            <a:pPr marL="57150" indent="0">
              <a:buNone/>
            </a:pPr>
            <a:r>
              <a:rPr lang="en-GB" sz="2000" u="sng" dirty="0">
                <a:solidFill>
                  <a:srgbClr val="0070C0"/>
                </a:solidFill>
              </a:rPr>
              <a:t>Renewal</a:t>
            </a:r>
            <a:r>
              <a:rPr lang="en-GB" sz="2000" dirty="0">
                <a:solidFill>
                  <a:srgbClr val="0070C0"/>
                </a:solidFill>
              </a:rPr>
              <a:t>: it is advisable to renew the IPR expiring before the Brexit day to ensure continued protection in UK. </a:t>
            </a:r>
          </a:p>
          <a:p>
            <a:pPr marL="57150" indent="0">
              <a:buNone/>
            </a:pPr>
            <a:r>
              <a:rPr lang="en-GB" sz="2000" dirty="0">
                <a:solidFill>
                  <a:srgbClr val="0070C0"/>
                </a:solidFill>
              </a:rPr>
              <a:t>If the renewal date is after the Brexit day, it will be necessary to renew the EU right and the correspondent UK right separately.</a:t>
            </a:r>
          </a:p>
          <a:p>
            <a:pPr marL="57150" indent="0">
              <a:buNone/>
            </a:pPr>
            <a:endParaRPr lang="en-GB" sz="2000" dirty="0">
              <a:solidFill>
                <a:srgbClr val="0070C0"/>
              </a:solidFill>
            </a:endParaRPr>
          </a:p>
          <a:p>
            <a:pPr marL="57150" indent="0">
              <a:buNone/>
            </a:pPr>
            <a:r>
              <a:rPr lang="en-GB" sz="2000" u="sng" dirty="0">
                <a:solidFill>
                  <a:srgbClr val="0070C0"/>
                </a:solidFill>
              </a:rPr>
              <a:t>Assignment and license</a:t>
            </a:r>
            <a:r>
              <a:rPr lang="en-GB" sz="2000" dirty="0">
                <a:solidFill>
                  <a:srgbClr val="0070C0"/>
                </a:solidFill>
              </a:rPr>
              <a:t>: it is advisable to review any assignment and license contract and file the </a:t>
            </a:r>
            <a:r>
              <a:rPr lang="en-GB" sz="2000" dirty="0" err="1">
                <a:solidFill>
                  <a:srgbClr val="0070C0"/>
                </a:solidFill>
              </a:rPr>
              <a:t>recordal</a:t>
            </a:r>
            <a:r>
              <a:rPr lang="en-GB" sz="2000" dirty="0">
                <a:solidFill>
                  <a:srgbClr val="0070C0"/>
                </a:solidFill>
              </a:rPr>
              <a:t> at EUIPO before the Brexit day. </a:t>
            </a:r>
          </a:p>
          <a:p>
            <a:pPr marL="57150" indent="0">
              <a:buNone/>
            </a:pPr>
            <a:endParaRPr lang="en-GB" sz="2000" dirty="0">
              <a:solidFill>
                <a:srgbClr val="0070C0"/>
              </a:solidFill>
            </a:endParaRPr>
          </a:p>
          <a:p>
            <a:pPr marL="57150" indent="0">
              <a:buNone/>
            </a:pPr>
            <a:endParaRPr lang="en-GB" sz="2000" dirty="0">
              <a:solidFill>
                <a:srgbClr val="0070C0"/>
              </a:solidFill>
            </a:endParaRPr>
          </a:p>
          <a:p>
            <a:pPr marL="0" indent="0" algn="ctr">
              <a:buFont typeface="Arial" pitchFamily="34" charset="0"/>
              <a:buNone/>
            </a:pPr>
            <a:endParaRPr lang="it-IT" dirty="0">
              <a:solidFill>
                <a:srgbClr val="0070C0"/>
              </a:solidFill>
            </a:endParaRPr>
          </a:p>
        </p:txBody>
      </p:sp>
      <p:sp>
        <p:nvSpPr>
          <p:cNvPr id="8" name="Titolo 1"/>
          <p:cNvSpPr>
            <a:spLocks noGrp="1"/>
          </p:cNvSpPr>
          <p:nvPr>
            <p:ph type="title"/>
          </p:nvPr>
        </p:nvSpPr>
        <p:spPr>
          <a:xfrm>
            <a:off x="487355" y="159545"/>
            <a:ext cx="8229600" cy="490066"/>
          </a:xfrm>
        </p:spPr>
        <p:txBody>
          <a:bodyPr>
            <a:noAutofit/>
          </a:bodyPr>
          <a:lstStyle/>
          <a:p>
            <a:r>
              <a:rPr lang="it-IT" sz="3600" dirty="0">
                <a:solidFill>
                  <a:srgbClr val="0070C0"/>
                </a:solidFill>
              </a:rPr>
              <a:t>The «no deal» scenario: TM  and design</a:t>
            </a:r>
            <a:endParaRPr lang="en-GB" dirty="0"/>
          </a:p>
        </p:txBody>
      </p:sp>
    </p:spTree>
    <p:extLst>
      <p:ext uri="{BB962C8B-B14F-4D97-AF65-F5344CB8AC3E}">
        <p14:creationId xmlns:p14="http://schemas.microsoft.com/office/powerpoint/2010/main" val="152332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14</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121933" y="640516"/>
            <a:ext cx="8928992" cy="571583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it-IT" sz="2000" u="sng" dirty="0">
              <a:solidFill>
                <a:srgbClr val="0070C0"/>
              </a:solidFill>
            </a:endParaRPr>
          </a:p>
          <a:p>
            <a:pPr marL="57150" indent="0">
              <a:buNone/>
            </a:pPr>
            <a:r>
              <a:rPr lang="en-GB" sz="2000" u="sng" dirty="0">
                <a:solidFill>
                  <a:srgbClr val="0070C0"/>
                </a:solidFill>
              </a:rPr>
              <a:t>Pending proceedings</a:t>
            </a:r>
            <a:r>
              <a:rPr lang="en-GB" sz="2000" dirty="0">
                <a:solidFill>
                  <a:srgbClr val="0070C0"/>
                </a:solidFill>
              </a:rPr>
              <a:t>: </a:t>
            </a:r>
            <a:r>
              <a:rPr lang="it-IT" sz="2000" dirty="0">
                <a:solidFill>
                  <a:srgbClr val="0070C0"/>
                </a:solidFill>
              </a:rPr>
              <a:t>No information </a:t>
            </a:r>
            <a:r>
              <a:rPr lang="it-IT" sz="2000" dirty="0" err="1">
                <a:solidFill>
                  <a:srgbClr val="0070C0"/>
                </a:solidFill>
              </a:rPr>
              <a:t>available</a:t>
            </a:r>
            <a:r>
              <a:rPr lang="it-IT" sz="2000" dirty="0">
                <a:solidFill>
                  <a:srgbClr val="0070C0"/>
                </a:solidFill>
              </a:rPr>
              <a:t> </a:t>
            </a:r>
            <a:r>
              <a:rPr lang="it-IT" sz="2000" dirty="0" err="1">
                <a:solidFill>
                  <a:srgbClr val="0070C0"/>
                </a:solidFill>
              </a:rPr>
              <a:t>yet</a:t>
            </a:r>
            <a:r>
              <a:rPr lang="it-IT" sz="2000" dirty="0">
                <a:solidFill>
                  <a:srgbClr val="0070C0"/>
                </a:solidFill>
              </a:rPr>
              <a:t> for UK </a:t>
            </a:r>
            <a:r>
              <a:rPr lang="it-IT" sz="2000" dirty="0" err="1">
                <a:solidFill>
                  <a:srgbClr val="0070C0"/>
                </a:solidFill>
              </a:rPr>
              <a:t>proceeding</a:t>
            </a:r>
            <a:r>
              <a:rPr lang="it-IT" sz="2000" dirty="0">
                <a:solidFill>
                  <a:srgbClr val="0070C0"/>
                </a:solidFill>
              </a:rPr>
              <a:t> </a:t>
            </a:r>
            <a:r>
              <a:rPr lang="it-IT" sz="2000" dirty="0" err="1">
                <a:solidFill>
                  <a:srgbClr val="0070C0"/>
                </a:solidFill>
              </a:rPr>
              <a:t>involving</a:t>
            </a:r>
            <a:r>
              <a:rPr lang="it-IT" sz="2000" dirty="0">
                <a:solidFill>
                  <a:srgbClr val="0070C0"/>
                </a:solidFill>
              </a:rPr>
              <a:t> EU </a:t>
            </a:r>
            <a:r>
              <a:rPr lang="it-IT" sz="2000" dirty="0" err="1">
                <a:solidFill>
                  <a:srgbClr val="0070C0"/>
                </a:solidFill>
              </a:rPr>
              <a:t>right</a:t>
            </a:r>
            <a:r>
              <a:rPr lang="it-IT" sz="2000" dirty="0">
                <a:solidFill>
                  <a:srgbClr val="0070C0"/>
                </a:solidFill>
              </a:rPr>
              <a:t>.</a:t>
            </a:r>
          </a:p>
          <a:p>
            <a:pPr marL="57150" indent="0">
              <a:buNone/>
            </a:pPr>
            <a:r>
              <a:rPr lang="it-IT" sz="2000" dirty="0">
                <a:solidFill>
                  <a:srgbClr val="0070C0"/>
                </a:solidFill>
              </a:rPr>
              <a:t>The EUIPO </a:t>
            </a:r>
            <a:r>
              <a:rPr lang="it-IT" sz="2000" dirty="0" err="1">
                <a:solidFill>
                  <a:srgbClr val="0070C0"/>
                </a:solidFill>
              </a:rPr>
              <a:t>has</a:t>
            </a:r>
            <a:r>
              <a:rPr lang="it-IT" sz="2000" dirty="0">
                <a:solidFill>
                  <a:srgbClr val="0070C0"/>
                </a:solidFill>
              </a:rPr>
              <a:t> </a:t>
            </a:r>
            <a:r>
              <a:rPr lang="it-IT" sz="2000" dirty="0" err="1">
                <a:solidFill>
                  <a:srgbClr val="0070C0"/>
                </a:solidFill>
              </a:rPr>
              <a:t>indicated</a:t>
            </a:r>
            <a:r>
              <a:rPr lang="it-IT" sz="2000" dirty="0">
                <a:solidFill>
                  <a:srgbClr val="0070C0"/>
                </a:solidFill>
              </a:rPr>
              <a:t> </a:t>
            </a:r>
            <a:r>
              <a:rPr lang="it-IT" sz="2000" dirty="0" err="1">
                <a:solidFill>
                  <a:srgbClr val="0070C0"/>
                </a:solidFill>
              </a:rPr>
              <a:t>that</a:t>
            </a:r>
            <a:r>
              <a:rPr lang="it-IT" sz="2000" dirty="0">
                <a:solidFill>
                  <a:srgbClr val="0070C0"/>
                </a:solidFill>
              </a:rPr>
              <a:t> </a:t>
            </a:r>
            <a:r>
              <a:rPr lang="it-IT" sz="2000" dirty="0" err="1">
                <a:solidFill>
                  <a:srgbClr val="0070C0"/>
                </a:solidFill>
              </a:rPr>
              <a:t>pending</a:t>
            </a:r>
            <a:r>
              <a:rPr lang="it-IT" sz="2000" dirty="0">
                <a:solidFill>
                  <a:srgbClr val="0070C0"/>
                </a:solidFill>
              </a:rPr>
              <a:t> </a:t>
            </a:r>
            <a:r>
              <a:rPr lang="it-IT" sz="2000" dirty="0" err="1">
                <a:solidFill>
                  <a:srgbClr val="0070C0"/>
                </a:solidFill>
              </a:rPr>
              <a:t>proceedings</a:t>
            </a:r>
            <a:r>
              <a:rPr lang="it-IT" sz="2000" dirty="0">
                <a:solidFill>
                  <a:srgbClr val="0070C0"/>
                </a:solidFill>
              </a:rPr>
              <a:t> </a:t>
            </a:r>
            <a:r>
              <a:rPr lang="it-IT" sz="2000" dirty="0" err="1">
                <a:solidFill>
                  <a:srgbClr val="0070C0"/>
                </a:solidFill>
              </a:rPr>
              <a:t>based</a:t>
            </a:r>
            <a:r>
              <a:rPr lang="it-IT" sz="2000" dirty="0">
                <a:solidFill>
                  <a:srgbClr val="0070C0"/>
                </a:solidFill>
              </a:rPr>
              <a:t> </a:t>
            </a:r>
            <a:r>
              <a:rPr lang="it-IT" sz="2000" dirty="0" err="1">
                <a:solidFill>
                  <a:srgbClr val="0070C0"/>
                </a:solidFill>
              </a:rPr>
              <a:t>only</a:t>
            </a:r>
            <a:r>
              <a:rPr lang="it-IT" sz="2000" dirty="0">
                <a:solidFill>
                  <a:srgbClr val="0070C0"/>
                </a:solidFill>
              </a:rPr>
              <a:t> on UK </a:t>
            </a:r>
            <a:r>
              <a:rPr lang="it-IT" sz="2000" dirty="0" err="1">
                <a:solidFill>
                  <a:srgbClr val="0070C0"/>
                </a:solidFill>
              </a:rPr>
              <a:t>right</a:t>
            </a:r>
            <a:r>
              <a:rPr lang="it-IT" sz="2000" dirty="0">
                <a:solidFill>
                  <a:srgbClr val="0070C0"/>
                </a:solidFill>
              </a:rPr>
              <a:t> </a:t>
            </a:r>
            <a:r>
              <a:rPr lang="it-IT" sz="2000" dirty="0" err="1">
                <a:solidFill>
                  <a:srgbClr val="0070C0"/>
                </a:solidFill>
              </a:rPr>
              <a:t>will</a:t>
            </a:r>
            <a:r>
              <a:rPr lang="it-IT" sz="2000" dirty="0">
                <a:solidFill>
                  <a:srgbClr val="0070C0"/>
                </a:solidFill>
              </a:rPr>
              <a:t> be </a:t>
            </a:r>
            <a:r>
              <a:rPr lang="it-IT" sz="2000" dirty="0" err="1">
                <a:solidFill>
                  <a:srgbClr val="0070C0"/>
                </a:solidFill>
              </a:rPr>
              <a:t>rejected</a:t>
            </a:r>
            <a:r>
              <a:rPr lang="it-IT" sz="2000" dirty="0">
                <a:solidFill>
                  <a:srgbClr val="0070C0"/>
                </a:solidFill>
              </a:rPr>
              <a:t> after Brexit. </a:t>
            </a:r>
          </a:p>
          <a:p>
            <a:pPr marL="57150" indent="0">
              <a:buNone/>
            </a:pPr>
            <a:r>
              <a:rPr lang="it-IT" sz="2000" dirty="0" err="1">
                <a:solidFill>
                  <a:srgbClr val="0070C0"/>
                </a:solidFill>
              </a:rPr>
              <a:t>It</a:t>
            </a:r>
            <a:r>
              <a:rPr lang="it-IT" sz="2000" dirty="0">
                <a:solidFill>
                  <a:srgbClr val="0070C0"/>
                </a:solidFill>
              </a:rPr>
              <a:t> </a:t>
            </a:r>
            <a:r>
              <a:rPr lang="it-IT" sz="2000" dirty="0" err="1">
                <a:solidFill>
                  <a:srgbClr val="0070C0"/>
                </a:solidFill>
              </a:rPr>
              <a:t>is</a:t>
            </a:r>
            <a:r>
              <a:rPr lang="it-IT" sz="2000" dirty="0">
                <a:solidFill>
                  <a:srgbClr val="0070C0"/>
                </a:solidFill>
              </a:rPr>
              <a:t> </a:t>
            </a:r>
            <a:r>
              <a:rPr lang="it-IT" sz="2000" dirty="0" err="1">
                <a:solidFill>
                  <a:srgbClr val="0070C0"/>
                </a:solidFill>
              </a:rPr>
              <a:t>advisable</a:t>
            </a:r>
            <a:r>
              <a:rPr lang="it-IT" sz="2000" dirty="0">
                <a:solidFill>
                  <a:srgbClr val="0070C0"/>
                </a:solidFill>
              </a:rPr>
              <a:t> for the new UKIPO </a:t>
            </a:r>
            <a:r>
              <a:rPr lang="it-IT" sz="2000" dirty="0" err="1">
                <a:solidFill>
                  <a:srgbClr val="0070C0"/>
                </a:solidFill>
              </a:rPr>
              <a:t>oppositions</a:t>
            </a:r>
            <a:r>
              <a:rPr lang="it-IT" sz="2000" dirty="0">
                <a:solidFill>
                  <a:srgbClr val="0070C0"/>
                </a:solidFill>
              </a:rPr>
              <a:t> and </a:t>
            </a:r>
            <a:r>
              <a:rPr lang="it-IT" sz="2000" dirty="0" err="1">
                <a:solidFill>
                  <a:srgbClr val="0070C0"/>
                </a:solidFill>
              </a:rPr>
              <a:t>invalidation</a:t>
            </a:r>
            <a:r>
              <a:rPr lang="it-IT" sz="2000" dirty="0">
                <a:solidFill>
                  <a:srgbClr val="0070C0"/>
                </a:solidFill>
              </a:rPr>
              <a:t> </a:t>
            </a:r>
            <a:r>
              <a:rPr lang="it-IT" sz="2000" dirty="0" err="1">
                <a:solidFill>
                  <a:srgbClr val="0070C0"/>
                </a:solidFill>
              </a:rPr>
              <a:t>application</a:t>
            </a:r>
            <a:r>
              <a:rPr lang="it-IT" sz="2000" dirty="0">
                <a:solidFill>
                  <a:srgbClr val="0070C0"/>
                </a:solidFill>
              </a:rPr>
              <a:t> </a:t>
            </a:r>
            <a:r>
              <a:rPr lang="it-IT" sz="2000" dirty="0" err="1">
                <a:solidFill>
                  <a:srgbClr val="0070C0"/>
                </a:solidFill>
              </a:rPr>
              <a:t>should</a:t>
            </a:r>
            <a:r>
              <a:rPr lang="it-IT" sz="2000" dirty="0">
                <a:solidFill>
                  <a:srgbClr val="0070C0"/>
                </a:solidFill>
              </a:rPr>
              <a:t> be </a:t>
            </a:r>
            <a:r>
              <a:rPr lang="it-IT" sz="2000" dirty="0" err="1">
                <a:solidFill>
                  <a:srgbClr val="0070C0"/>
                </a:solidFill>
              </a:rPr>
              <a:t>based</a:t>
            </a:r>
            <a:r>
              <a:rPr lang="it-IT" sz="2000" dirty="0">
                <a:solidFill>
                  <a:srgbClr val="0070C0"/>
                </a:solidFill>
              </a:rPr>
              <a:t> on UK </a:t>
            </a:r>
            <a:r>
              <a:rPr lang="it-IT" sz="2000" dirty="0" err="1">
                <a:solidFill>
                  <a:srgbClr val="0070C0"/>
                </a:solidFill>
              </a:rPr>
              <a:t>rights</a:t>
            </a:r>
            <a:r>
              <a:rPr lang="it-IT" sz="2000" dirty="0">
                <a:solidFill>
                  <a:srgbClr val="0070C0"/>
                </a:solidFill>
              </a:rPr>
              <a:t>; </a:t>
            </a:r>
          </a:p>
          <a:p>
            <a:pPr marL="57150" indent="0">
              <a:buNone/>
            </a:pPr>
            <a:r>
              <a:rPr lang="it-IT" sz="2000" dirty="0">
                <a:solidFill>
                  <a:srgbClr val="0070C0"/>
                </a:solidFill>
              </a:rPr>
              <a:t>and for new EUIPO </a:t>
            </a:r>
            <a:r>
              <a:rPr lang="it-IT" sz="2000" dirty="0" err="1">
                <a:solidFill>
                  <a:srgbClr val="0070C0"/>
                </a:solidFill>
              </a:rPr>
              <a:t>opposition</a:t>
            </a:r>
            <a:r>
              <a:rPr lang="it-IT" sz="2000" dirty="0">
                <a:solidFill>
                  <a:srgbClr val="0070C0"/>
                </a:solidFill>
              </a:rPr>
              <a:t> and </a:t>
            </a:r>
            <a:r>
              <a:rPr lang="it-IT" sz="2000" dirty="0" err="1">
                <a:solidFill>
                  <a:srgbClr val="0070C0"/>
                </a:solidFill>
              </a:rPr>
              <a:t>invalidation</a:t>
            </a:r>
            <a:r>
              <a:rPr lang="it-IT" sz="2000" dirty="0">
                <a:solidFill>
                  <a:srgbClr val="0070C0"/>
                </a:solidFill>
              </a:rPr>
              <a:t> </a:t>
            </a:r>
            <a:r>
              <a:rPr lang="it-IT" sz="2000" dirty="0" err="1">
                <a:solidFill>
                  <a:srgbClr val="0070C0"/>
                </a:solidFill>
              </a:rPr>
              <a:t>should</a:t>
            </a:r>
            <a:r>
              <a:rPr lang="it-IT" sz="2000" dirty="0">
                <a:solidFill>
                  <a:srgbClr val="0070C0"/>
                </a:solidFill>
              </a:rPr>
              <a:t> be </a:t>
            </a:r>
            <a:r>
              <a:rPr lang="it-IT" sz="2000" dirty="0" err="1">
                <a:solidFill>
                  <a:srgbClr val="0070C0"/>
                </a:solidFill>
              </a:rPr>
              <a:t>based</a:t>
            </a:r>
            <a:r>
              <a:rPr lang="it-IT" sz="2000" dirty="0">
                <a:solidFill>
                  <a:srgbClr val="0070C0"/>
                </a:solidFill>
              </a:rPr>
              <a:t> </a:t>
            </a:r>
            <a:r>
              <a:rPr lang="it-IT" sz="2000" dirty="0" err="1">
                <a:solidFill>
                  <a:srgbClr val="0070C0"/>
                </a:solidFill>
              </a:rPr>
              <a:t>not</a:t>
            </a:r>
            <a:r>
              <a:rPr lang="it-IT" sz="2000" dirty="0">
                <a:solidFill>
                  <a:srgbClr val="0070C0"/>
                </a:solidFill>
              </a:rPr>
              <a:t> </a:t>
            </a:r>
            <a:r>
              <a:rPr lang="it-IT" sz="2000" dirty="0" err="1">
                <a:solidFill>
                  <a:srgbClr val="0070C0"/>
                </a:solidFill>
              </a:rPr>
              <a:t>only</a:t>
            </a:r>
            <a:r>
              <a:rPr lang="it-IT" sz="2000" dirty="0">
                <a:solidFill>
                  <a:srgbClr val="0070C0"/>
                </a:solidFill>
              </a:rPr>
              <a:t> on a UK </a:t>
            </a:r>
            <a:r>
              <a:rPr lang="it-IT" sz="2000" dirty="0" err="1">
                <a:solidFill>
                  <a:srgbClr val="0070C0"/>
                </a:solidFill>
              </a:rPr>
              <a:t>right</a:t>
            </a:r>
            <a:r>
              <a:rPr lang="it-IT" sz="2000" dirty="0">
                <a:solidFill>
                  <a:srgbClr val="0070C0"/>
                </a:solidFill>
              </a:rPr>
              <a:t>.</a:t>
            </a:r>
          </a:p>
          <a:p>
            <a:pPr marL="57150" indent="0">
              <a:buNone/>
            </a:pPr>
            <a:endParaRPr lang="it-IT" sz="2000" dirty="0">
              <a:solidFill>
                <a:srgbClr val="0070C0"/>
              </a:solidFill>
            </a:endParaRPr>
          </a:p>
          <a:p>
            <a:pPr marL="57150" indent="0">
              <a:buNone/>
            </a:pPr>
            <a:r>
              <a:rPr lang="it-IT" sz="2000" u="sng" dirty="0" err="1">
                <a:solidFill>
                  <a:srgbClr val="0070C0"/>
                </a:solidFill>
              </a:rPr>
              <a:t>Infringement</a:t>
            </a:r>
            <a:r>
              <a:rPr lang="it-IT" sz="2000" u="sng" dirty="0">
                <a:solidFill>
                  <a:srgbClr val="0070C0"/>
                </a:solidFill>
              </a:rPr>
              <a:t> </a:t>
            </a:r>
            <a:r>
              <a:rPr lang="it-IT" sz="2000" u="sng" dirty="0" err="1">
                <a:solidFill>
                  <a:srgbClr val="0070C0"/>
                </a:solidFill>
              </a:rPr>
              <a:t>proceedings</a:t>
            </a:r>
            <a:r>
              <a:rPr lang="it-IT" sz="2000" dirty="0">
                <a:solidFill>
                  <a:srgbClr val="0070C0"/>
                </a:solidFill>
              </a:rPr>
              <a:t>:  after Brexit, UK Court </a:t>
            </a:r>
            <a:r>
              <a:rPr lang="it-IT" sz="2000" dirty="0" err="1">
                <a:solidFill>
                  <a:srgbClr val="0070C0"/>
                </a:solidFill>
              </a:rPr>
              <a:t>will</a:t>
            </a:r>
            <a:r>
              <a:rPr lang="it-IT" sz="2000" dirty="0">
                <a:solidFill>
                  <a:srgbClr val="0070C0"/>
                </a:solidFill>
              </a:rPr>
              <a:t> no </a:t>
            </a:r>
            <a:r>
              <a:rPr lang="it-IT" sz="2000" dirty="0" err="1">
                <a:solidFill>
                  <a:srgbClr val="0070C0"/>
                </a:solidFill>
              </a:rPr>
              <a:t>longer</a:t>
            </a:r>
            <a:r>
              <a:rPr lang="it-IT" sz="2000" dirty="0">
                <a:solidFill>
                  <a:srgbClr val="0070C0"/>
                </a:solidFill>
              </a:rPr>
              <a:t> be </a:t>
            </a:r>
            <a:r>
              <a:rPr lang="it-IT" sz="2000" dirty="0" err="1">
                <a:solidFill>
                  <a:srgbClr val="0070C0"/>
                </a:solidFill>
              </a:rPr>
              <a:t>competent</a:t>
            </a:r>
            <a:r>
              <a:rPr lang="it-IT" sz="2000" dirty="0">
                <a:solidFill>
                  <a:srgbClr val="0070C0"/>
                </a:solidFill>
              </a:rPr>
              <a:t> to act </a:t>
            </a:r>
            <a:r>
              <a:rPr lang="it-IT" sz="2000" dirty="0" err="1">
                <a:solidFill>
                  <a:srgbClr val="0070C0"/>
                </a:solidFill>
              </a:rPr>
              <a:t>as</a:t>
            </a:r>
            <a:r>
              <a:rPr lang="it-IT" sz="2000" dirty="0">
                <a:solidFill>
                  <a:srgbClr val="0070C0"/>
                </a:solidFill>
              </a:rPr>
              <a:t> EU TM and CD Court and the 27 EU </a:t>
            </a:r>
            <a:r>
              <a:rPr lang="it-IT" sz="2000" dirty="0" err="1">
                <a:solidFill>
                  <a:srgbClr val="0070C0"/>
                </a:solidFill>
              </a:rPr>
              <a:t>member</a:t>
            </a:r>
            <a:r>
              <a:rPr lang="it-IT" sz="2000" dirty="0">
                <a:solidFill>
                  <a:srgbClr val="0070C0"/>
                </a:solidFill>
              </a:rPr>
              <a:t> </a:t>
            </a:r>
            <a:r>
              <a:rPr lang="it-IT" sz="2000" dirty="0" err="1">
                <a:solidFill>
                  <a:srgbClr val="0070C0"/>
                </a:solidFill>
              </a:rPr>
              <a:t>states</a:t>
            </a:r>
            <a:r>
              <a:rPr lang="it-IT" sz="2000" dirty="0">
                <a:solidFill>
                  <a:srgbClr val="0070C0"/>
                </a:solidFill>
              </a:rPr>
              <a:t> </a:t>
            </a:r>
            <a:r>
              <a:rPr lang="it-IT" sz="2000" dirty="0" err="1">
                <a:solidFill>
                  <a:srgbClr val="0070C0"/>
                </a:solidFill>
              </a:rPr>
              <a:t>wil</a:t>
            </a:r>
            <a:r>
              <a:rPr lang="it-IT" sz="2000" dirty="0">
                <a:solidFill>
                  <a:srgbClr val="0070C0"/>
                </a:solidFill>
              </a:rPr>
              <a:t> no </a:t>
            </a:r>
            <a:r>
              <a:rPr lang="it-IT" sz="2000" dirty="0" err="1">
                <a:solidFill>
                  <a:srgbClr val="0070C0"/>
                </a:solidFill>
              </a:rPr>
              <a:t>longer</a:t>
            </a:r>
            <a:r>
              <a:rPr lang="it-IT" sz="2000" dirty="0">
                <a:solidFill>
                  <a:srgbClr val="0070C0"/>
                </a:solidFill>
              </a:rPr>
              <a:t> be </a:t>
            </a:r>
            <a:r>
              <a:rPr lang="it-IT" sz="2000" dirty="0" err="1">
                <a:solidFill>
                  <a:srgbClr val="0070C0"/>
                </a:solidFill>
              </a:rPr>
              <a:t>competent</a:t>
            </a:r>
            <a:r>
              <a:rPr lang="it-IT" sz="2000" dirty="0">
                <a:solidFill>
                  <a:srgbClr val="0070C0"/>
                </a:solidFill>
              </a:rPr>
              <a:t> to </a:t>
            </a:r>
            <a:r>
              <a:rPr lang="it-IT" sz="2000" dirty="0" err="1">
                <a:solidFill>
                  <a:srgbClr val="0070C0"/>
                </a:solidFill>
              </a:rPr>
              <a:t>grant</a:t>
            </a:r>
            <a:r>
              <a:rPr lang="it-IT" sz="2000" dirty="0">
                <a:solidFill>
                  <a:srgbClr val="0070C0"/>
                </a:solidFill>
              </a:rPr>
              <a:t> </a:t>
            </a:r>
            <a:r>
              <a:rPr lang="it-IT" sz="2000" dirty="0" err="1">
                <a:solidFill>
                  <a:srgbClr val="0070C0"/>
                </a:solidFill>
              </a:rPr>
              <a:t>injuctions</a:t>
            </a:r>
            <a:r>
              <a:rPr lang="it-IT" sz="2000" dirty="0">
                <a:solidFill>
                  <a:srgbClr val="0070C0"/>
                </a:solidFill>
              </a:rPr>
              <a:t> </a:t>
            </a:r>
            <a:r>
              <a:rPr lang="it-IT" sz="2000" dirty="0" err="1">
                <a:solidFill>
                  <a:srgbClr val="0070C0"/>
                </a:solidFill>
              </a:rPr>
              <a:t>which</a:t>
            </a:r>
            <a:r>
              <a:rPr lang="it-IT" sz="2000" dirty="0">
                <a:solidFill>
                  <a:srgbClr val="0070C0"/>
                </a:solidFill>
              </a:rPr>
              <a:t> </a:t>
            </a:r>
            <a:r>
              <a:rPr lang="it-IT" sz="2000" dirty="0" err="1">
                <a:solidFill>
                  <a:srgbClr val="0070C0"/>
                </a:solidFill>
              </a:rPr>
              <a:t>apply</a:t>
            </a:r>
            <a:r>
              <a:rPr lang="it-IT" sz="2000" dirty="0">
                <a:solidFill>
                  <a:srgbClr val="0070C0"/>
                </a:solidFill>
              </a:rPr>
              <a:t> to </a:t>
            </a:r>
            <a:r>
              <a:rPr lang="it-IT" sz="2000" dirty="0" err="1">
                <a:solidFill>
                  <a:srgbClr val="0070C0"/>
                </a:solidFill>
              </a:rPr>
              <a:t>uk</a:t>
            </a:r>
            <a:r>
              <a:rPr lang="it-IT" sz="2000" dirty="0">
                <a:solidFill>
                  <a:srgbClr val="0070C0"/>
                </a:solidFill>
              </a:rPr>
              <a:t>.</a:t>
            </a:r>
          </a:p>
          <a:p>
            <a:pPr marL="57150" indent="0">
              <a:buNone/>
            </a:pPr>
            <a:r>
              <a:rPr lang="it-IT" sz="2000" dirty="0" err="1">
                <a:solidFill>
                  <a:srgbClr val="0070C0"/>
                </a:solidFill>
              </a:rPr>
              <a:t>It</a:t>
            </a:r>
            <a:r>
              <a:rPr lang="it-IT" sz="2000" dirty="0">
                <a:solidFill>
                  <a:srgbClr val="0070C0"/>
                </a:solidFill>
              </a:rPr>
              <a:t> </a:t>
            </a:r>
            <a:r>
              <a:rPr lang="it-IT" sz="2000" dirty="0" err="1">
                <a:solidFill>
                  <a:srgbClr val="0070C0"/>
                </a:solidFill>
              </a:rPr>
              <a:t>is</a:t>
            </a:r>
            <a:r>
              <a:rPr lang="it-IT" sz="2000" dirty="0">
                <a:solidFill>
                  <a:srgbClr val="0070C0"/>
                </a:solidFill>
              </a:rPr>
              <a:t> </a:t>
            </a:r>
            <a:r>
              <a:rPr lang="it-IT" sz="2000" dirty="0" err="1">
                <a:solidFill>
                  <a:srgbClr val="0070C0"/>
                </a:solidFill>
              </a:rPr>
              <a:t>advisable</a:t>
            </a:r>
            <a:r>
              <a:rPr lang="it-IT" sz="2000" dirty="0">
                <a:solidFill>
                  <a:srgbClr val="0070C0"/>
                </a:solidFill>
              </a:rPr>
              <a:t> to </a:t>
            </a:r>
            <a:r>
              <a:rPr lang="it-IT" sz="2000" dirty="0" err="1">
                <a:solidFill>
                  <a:srgbClr val="0070C0"/>
                </a:solidFill>
              </a:rPr>
              <a:t>consider</a:t>
            </a:r>
            <a:r>
              <a:rPr lang="it-IT" sz="2000" dirty="0">
                <a:solidFill>
                  <a:srgbClr val="0070C0"/>
                </a:solidFill>
              </a:rPr>
              <a:t> </a:t>
            </a:r>
            <a:r>
              <a:rPr lang="it-IT" sz="2000" dirty="0" err="1">
                <a:solidFill>
                  <a:srgbClr val="0070C0"/>
                </a:solidFill>
              </a:rPr>
              <a:t>any</a:t>
            </a:r>
            <a:r>
              <a:rPr lang="it-IT" sz="2000" dirty="0">
                <a:solidFill>
                  <a:srgbClr val="0070C0"/>
                </a:solidFill>
              </a:rPr>
              <a:t> </a:t>
            </a:r>
            <a:r>
              <a:rPr lang="it-IT" sz="2000" dirty="0" err="1">
                <a:solidFill>
                  <a:srgbClr val="0070C0"/>
                </a:solidFill>
              </a:rPr>
              <a:t>ongoing</a:t>
            </a:r>
            <a:r>
              <a:rPr lang="it-IT" sz="2000" dirty="0">
                <a:solidFill>
                  <a:srgbClr val="0070C0"/>
                </a:solidFill>
              </a:rPr>
              <a:t> </a:t>
            </a:r>
            <a:r>
              <a:rPr lang="it-IT" sz="2000" dirty="0" err="1">
                <a:solidFill>
                  <a:srgbClr val="0070C0"/>
                </a:solidFill>
              </a:rPr>
              <a:t>proceeding</a:t>
            </a:r>
            <a:r>
              <a:rPr lang="it-IT" sz="2000" dirty="0">
                <a:solidFill>
                  <a:srgbClr val="0070C0"/>
                </a:solidFill>
              </a:rPr>
              <a:t> and </a:t>
            </a:r>
            <a:r>
              <a:rPr lang="it-IT" sz="2000" dirty="0" err="1">
                <a:solidFill>
                  <a:srgbClr val="0070C0"/>
                </a:solidFill>
              </a:rPr>
              <a:t>value</a:t>
            </a:r>
            <a:r>
              <a:rPr lang="it-IT" sz="2000" dirty="0">
                <a:solidFill>
                  <a:srgbClr val="0070C0"/>
                </a:solidFill>
              </a:rPr>
              <a:t> </a:t>
            </a:r>
            <a:r>
              <a:rPr lang="it-IT" sz="2000" dirty="0" err="1">
                <a:solidFill>
                  <a:srgbClr val="0070C0"/>
                </a:solidFill>
              </a:rPr>
              <a:t>if</a:t>
            </a:r>
            <a:r>
              <a:rPr lang="it-IT" sz="2000" dirty="0">
                <a:solidFill>
                  <a:srgbClr val="0070C0"/>
                </a:solidFill>
              </a:rPr>
              <a:t> </a:t>
            </a:r>
            <a:r>
              <a:rPr lang="it-IT" sz="2000" dirty="0" err="1">
                <a:solidFill>
                  <a:srgbClr val="0070C0"/>
                </a:solidFill>
              </a:rPr>
              <a:t>it</a:t>
            </a:r>
            <a:r>
              <a:rPr lang="it-IT" sz="2000" dirty="0">
                <a:solidFill>
                  <a:srgbClr val="0070C0"/>
                </a:solidFill>
              </a:rPr>
              <a:t> </a:t>
            </a:r>
            <a:r>
              <a:rPr lang="it-IT" sz="2000" dirty="0" err="1">
                <a:solidFill>
                  <a:srgbClr val="0070C0"/>
                </a:solidFill>
              </a:rPr>
              <a:t>will</a:t>
            </a:r>
            <a:r>
              <a:rPr lang="it-IT" sz="2000" dirty="0">
                <a:solidFill>
                  <a:srgbClr val="0070C0"/>
                </a:solidFill>
              </a:rPr>
              <a:t> be </a:t>
            </a:r>
            <a:r>
              <a:rPr lang="it-IT" sz="2000" dirty="0" err="1">
                <a:solidFill>
                  <a:srgbClr val="0070C0"/>
                </a:solidFill>
              </a:rPr>
              <a:t>necessary</a:t>
            </a:r>
            <a:r>
              <a:rPr lang="it-IT" sz="2000" dirty="0">
                <a:solidFill>
                  <a:srgbClr val="0070C0"/>
                </a:solidFill>
              </a:rPr>
              <a:t> to start separate </a:t>
            </a:r>
            <a:r>
              <a:rPr lang="it-IT" sz="2000" dirty="0" err="1">
                <a:solidFill>
                  <a:srgbClr val="0070C0"/>
                </a:solidFill>
              </a:rPr>
              <a:t>proceeding</a:t>
            </a:r>
            <a:r>
              <a:rPr lang="it-IT" sz="2000" dirty="0">
                <a:solidFill>
                  <a:srgbClr val="0070C0"/>
                </a:solidFill>
              </a:rPr>
              <a:t> </a:t>
            </a:r>
            <a:r>
              <a:rPr lang="it-IT" sz="2000" dirty="0" err="1">
                <a:solidFill>
                  <a:srgbClr val="0070C0"/>
                </a:solidFill>
              </a:rPr>
              <a:t>accordingly</a:t>
            </a:r>
            <a:r>
              <a:rPr lang="it-IT" sz="2000" dirty="0">
                <a:solidFill>
                  <a:srgbClr val="0070C0"/>
                </a:solidFill>
              </a:rPr>
              <a:t>.</a:t>
            </a:r>
            <a:endParaRPr lang="it-IT" sz="2000" u="sng" dirty="0">
              <a:solidFill>
                <a:srgbClr val="0070C0"/>
              </a:solidFill>
            </a:endParaRPr>
          </a:p>
          <a:p>
            <a:pPr marL="57150" indent="0">
              <a:buNone/>
            </a:pPr>
            <a:endParaRPr lang="it-IT" sz="2000" u="sng" dirty="0">
              <a:solidFill>
                <a:srgbClr val="0070C0"/>
              </a:solidFill>
            </a:endParaRPr>
          </a:p>
          <a:p>
            <a:pPr marL="57150" indent="0">
              <a:buNone/>
            </a:pPr>
            <a:r>
              <a:rPr lang="it-IT" sz="2000" u="sng" dirty="0" err="1">
                <a:solidFill>
                  <a:srgbClr val="0070C0"/>
                </a:solidFill>
              </a:rPr>
              <a:t>Representation</a:t>
            </a:r>
            <a:r>
              <a:rPr lang="it-IT" sz="2000" dirty="0">
                <a:solidFill>
                  <a:srgbClr val="0070C0"/>
                </a:solidFill>
              </a:rPr>
              <a:t>: </a:t>
            </a:r>
            <a:r>
              <a:rPr lang="it-IT" sz="2100" dirty="0">
                <a:solidFill>
                  <a:srgbClr val="0070C0"/>
                </a:solidFill>
              </a:rPr>
              <a:t>UK </a:t>
            </a:r>
            <a:r>
              <a:rPr lang="it-IT" sz="2100" dirty="0" err="1">
                <a:solidFill>
                  <a:srgbClr val="0070C0"/>
                </a:solidFill>
              </a:rPr>
              <a:t>will</a:t>
            </a:r>
            <a:r>
              <a:rPr lang="it-IT" sz="2100" dirty="0">
                <a:solidFill>
                  <a:srgbClr val="0070C0"/>
                </a:solidFill>
              </a:rPr>
              <a:t> </a:t>
            </a:r>
            <a:r>
              <a:rPr lang="it-IT" sz="2100" dirty="0" err="1">
                <a:solidFill>
                  <a:srgbClr val="0070C0"/>
                </a:solidFill>
              </a:rPr>
              <a:t>reconize</a:t>
            </a:r>
            <a:r>
              <a:rPr lang="it-IT" sz="2100" dirty="0">
                <a:solidFill>
                  <a:srgbClr val="0070C0"/>
                </a:solidFill>
              </a:rPr>
              <a:t> the </a:t>
            </a:r>
            <a:r>
              <a:rPr lang="it-IT" sz="2100" dirty="0" err="1">
                <a:solidFill>
                  <a:srgbClr val="0070C0"/>
                </a:solidFill>
              </a:rPr>
              <a:t>existing</a:t>
            </a:r>
            <a:r>
              <a:rPr lang="it-IT" sz="2100" dirty="0">
                <a:solidFill>
                  <a:srgbClr val="0070C0"/>
                </a:solidFill>
              </a:rPr>
              <a:t> EU </a:t>
            </a:r>
            <a:r>
              <a:rPr lang="it-IT" sz="2100" dirty="0" err="1">
                <a:solidFill>
                  <a:srgbClr val="0070C0"/>
                </a:solidFill>
              </a:rPr>
              <a:t>rappresentatives</a:t>
            </a:r>
            <a:r>
              <a:rPr lang="it-IT" sz="2100" dirty="0">
                <a:solidFill>
                  <a:srgbClr val="0070C0"/>
                </a:solidFill>
              </a:rPr>
              <a:t> </a:t>
            </a:r>
            <a:r>
              <a:rPr lang="it-IT" sz="2100" dirty="0" err="1">
                <a:solidFill>
                  <a:srgbClr val="0070C0"/>
                </a:solidFill>
              </a:rPr>
              <a:t>before</a:t>
            </a:r>
            <a:r>
              <a:rPr lang="it-IT" sz="2100" dirty="0">
                <a:solidFill>
                  <a:srgbClr val="0070C0"/>
                </a:solidFill>
              </a:rPr>
              <a:t> the UKIPO for the </a:t>
            </a:r>
            <a:r>
              <a:rPr lang="it-IT" sz="2100" dirty="0" err="1">
                <a:solidFill>
                  <a:srgbClr val="0070C0"/>
                </a:solidFill>
              </a:rPr>
              <a:t>corresponding</a:t>
            </a:r>
            <a:r>
              <a:rPr lang="it-IT" sz="2100" dirty="0">
                <a:solidFill>
                  <a:srgbClr val="0070C0"/>
                </a:solidFill>
              </a:rPr>
              <a:t> UK </a:t>
            </a:r>
            <a:r>
              <a:rPr lang="it-IT" sz="2100" dirty="0" err="1">
                <a:solidFill>
                  <a:srgbClr val="0070C0"/>
                </a:solidFill>
              </a:rPr>
              <a:t>registered</a:t>
            </a:r>
            <a:r>
              <a:rPr lang="it-IT" sz="2100" dirty="0">
                <a:solidFill>
                  <a:srgbClr val="0070C0"/>
                </a:solidFill>
              </a:rPr>
              <a:t> </a:t>
            </a:r>
            <a:r>
              <a:rPr lang="it-IT" sz="2100" dirty="0" err="1">
                <a:solidFill>
                  <a:srgbClr val="0070C0"/>
                </a:solidFill>
              </a:rPr>
              <a:t>right</a:t>
            </a:r>
            <a:r>
              <a:rPr lang="it-IT" sz="2100" dirty="0">
                <a:solidFill>
                  <a:srgbClr val="0070C0"/>
                </a:solidFill>
              </a:rPr>
              <a:t>.</a:t>
            </a:r>
          </a:p>
          <a:p>
            <a:pPr marL="57150" indent="0">
              <a:buNone/>
            </a:pPr>
            <a:r>
              <a:rPr lang="it-IT" sz="2100" dirty="0">
                <a:solidFill>
                  <a:srgbClr val="0070C0"/>
                </a:solidFill>
              </a:rPr>
              <a:t>UK </a:t>
            </a:r>
            <a:r>
              <a:rPr lang="it-IT" sz="2100" dirty="0" err="1">
                <a:solidFill>
                  <a:srgbClr val="0070C0"/>
                </a:solidFill>
              </a:rPr>
              <a:t>practicioner</a:t>
            </a:r>
            <a:r>
              <a:rPr lang="it-IT" sz="2100" dirty="0">
                <a:solidFill>
                  <a:srgbClr val="0070C0"/>
                </a:solidFill>
              </a:rPr>
              <a:t> are </a:t>
            </a:r>
            <a:r>
              <a:rPr lang="it-IT" sz="2100" dirty="0" err="1">
                <a:solidFill>
                  <a:srgbClr val="0070C0"/>
                </a:solidFill>
              </a:rPr>
              <a:t>unlikely</a:t>
            </a:r>
            <a:r>
              <a:rPr lang="it-IT" sz="2100" dirty="0">
                <a:solidFill>
                  <a:srgbClr val="0070C0"/>
                </a:solidFill>
              </a:rPr>
              <a:t> to be </a:t>
            </a:r>
            <a:r>
              <a:rPr lang="it-IT" sz="2100" dirty="0" err="1">
                <a:solidFill>
                  <a:srgbClr val="0070C0"/>
                </a:solidFill>
              </a:rPr>
              <a:t>able</a:t>
            </a:r>
            <a:r>
              <a:rPr lang="it-IT" sz="2100" dirty="0">
                <a:solidFill>
                  <a:srgbClr val="0070C0"/>
                </a:solidFill>
              </a:rPr>
              <a:t> to continue to act </a:t>
            </a:r>
            <a:r>
              <a:rPr lang="it-IT" sz="2100" dirty="0" err="1">
                <a:solidFill>
                  <a:srgbClr val="0070C0"/>
                </a:solidFill>
              </a:rPr>
              <a:t>as</a:t>
            </a:r>
            <a:r>
              <a:rPr lang="it-IT" sz="2100" dirty="0">
                <a:solidFill>
                  <a:srgbClr val="0070C0"/>
                </a:solidFill>
              </a:rPr>
              <a:t> </a:t>
            </a:r>
            <a:r>
              <a:rPr lang="it-IT" sz="2100" dirty="0" err="1">
                <a:solidFill>
                  <a:srgbClr val="0070C0"/>
                </a:solidFill>
              </a:rPr>
              <a:t>reppresentaative</a:t>
            </a:r>
            <a:r>
              <a:rPr lang="it-IT" sz="2100" dirty="0">
                <a:solidFill>
                  <a:srgbClr val="0070C0"/>
                </a:solidFill>
              </a:rPr>
              <a:t> </a:t>
            </a:r>
            <a:r>
              <a:rPr lang="it-IT" sz="2100" dirty="0" err="1">
                <a:solidFill>
                  <a:srgbClr val="0070C0"/>
                </a:solidFill>
              </a:rPr>
              <a:t>before</a:t>
            </a:r>
            <a:r>
              <a:rPr lang="it-IT" sz="2100" dirty="0">
                <a:solidFill>
                  <a:srgbClr val="0070C0"/>
                </a:solidFill>
              </a:rPr>
              <a:t> EUIPO.</a:t>
            </a:r>
          </a:p>
          <a:p>
            <a:pPr marL="57150" indent="0">
              <a:buNone/>
            </a:pPr>
            <a:r>
              <a:rPr lang="it-IT" sz="1600" dirty="0">
                <a:solidFill>
                  <a:srgbClr val="0070C0"/>
                </a:solidFill>
              </a:rPr>
              <a:t> </a:t>
            </a:r>
          </a:p>
          <a:p>
            <a:pPr lvl="1">
              <a:buFontTx/>
              <a:buChar char="-"/>
            </a:pPr>
            <a:endParaRPr lang="it-IT" sz="1600" dirty="0">
              <a:solidFill>
                <a:srgbClr val="0070C0"/>
              </a:solidFill>
            </a:endParaRPr>
          </a:p>
          <a:p>
            <a:pPr lvl="1">
              <a:buFontTx/>
              <a:buChar char="-"/>
            </a:pPr>
            <a:endParaRPr lang="it-IT" sz="1600" dirty="0">
              <a:solidFill>
                <a:srgbClr val="0070C0"/>
              </a:solidFill>
            </a:endParaRPr>
          </a:p>
          <a:p>
            <a:pPr marL="0" indent="0" algn="ctr">
              <a:buFont typeface="Arial" pitchFamily="34" charset="0"/>
              <a:buNone/>
            </a:pPr>
            <a:endParaRPr lang="it-IT" dirty="0">
              <a:solidFill>
                <a:srgbClr val="0070C0"/>
              </a:solidFill>
            </a:endParaRPr>
          </a:p>
        </p:txBody>
      </p:sp>
      <p:sp>
        <p:nvSpPr>
          <p:cNvPr id="8" name="Titolo 1"/>
          <p:cNvSpPr>
            <a:spLocks noGrp="1"/>
          </p:cNvSpPr>
          <p:nvPr>
            <p:ph type="title"/>
          </p:nvPr>
        </p:nvSpPr>
        <p:spPr>
          <a:xfrm>
            <a:off x="471629" y="150451"/>
            <a:ext cx="8229600" cy="490066"/>
          </a:xfrm>
        </p:spPr>
        <p:txBody>
          <a:bodyPr>
            <a:noAutofit/>
          </a:bodyPr>
          <a:lstStyle/>
          <a:p>
            <a:r>
              <a:rPr lang="it-IT" sz="3600" dirty="0">
                <a:solidFill>
                  <a:srgbClr val="0070C0"/>
                </a:solidFill>
              </a:rPr>
              <a:t>The «no deal» scenario: TM  and design</a:t>
            </a:r>
            <a:endParaRPr lang="en-GB" dirty="0"/>
          </a:p>
        </p:txBody>
      </p:sp>
    </p:spTree>
    <p:extLst>
      <p:ext uri="{BB962C8B-B14F-4D97-AF65-F5344CB8AC3E}">
        <p14:creationId xmlns:p14="http://schemas.microsoft.com/office/powerpoint/2010/main" val="189608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15</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107504" y="692696"/>
            <a:ext cx="8928992" cy="51380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GB" sz="2000" dirty="0">
              <a:solidFill>
                <a:srgbClr val="0070C0"/>
              </a:solidFill>
            </a:endParaRPr>
          </a:p>
          <a:p>
            <a:pPr marL="57150" indent="0">
              <a:buNone/>
            </a:pPr>
            <a:endParaRPr lang="en-GB" sz="2000" dirty="0">
              <a:solidFill>
                <a:srgbClr val="0070C0"/>
              </a:solidFill>
            </a:endParaRPr>
          </a:p>
          <a:p>
            <a:pPr marL="57150" indent="0">
              <a:buNone/>
            </a:pPr>
            <a:r>
              <a:rPr lang="en-GB" sz="2000" dirty="0">
                <a:solidFill>
                  <a:srgbClr val="0070C0"/>
                </a:solidFill>
              </a:rPr>
              <a:t>While the UK remains a member of the EU, designs, two- and three-dimensional designs (including, for example, clothing designs and patterns) can be automatically protected in the EU as ‘unregistered Community designs’. This gives a design 3 years protection from copying.</a:t>
            </a:r>
          </a:p>
          <a:p>
            <a:pPr marL="57150" indent="0">
              <a:buNone/>
            </a:pPr>
            <a:endParaRPr lang="en-GB" sz="2000" dirty="0">
              <a:solidFill>
                <a:srgbClr val="0070C0"/>
              </a:solidFill>
            </a:endParaRPr>
          </a:p>
          <a:p>
            <a:pPr marL="57150" indent="0">
              <a:buNone/>
            </a:pPr>
            <a:r>
              <a:rPr lang="en-GB" sz="2000" dirty="0">
                <a:solidFill>
                  <a:srgbClr val="0070C0"/>
                </a:solidFill>
              </a:rPr>
              <a:t>Once the UK leaves the EU, unregistered protection for designs will continue to exist through the UK unregistered design right.</a:t>
            </a:r>
          </a:p>
        </p:txBody>
      </p:sp>
      <p:sp>
        <p:nvSpPr>
          <p:cNvPr id="8" name="Titolo 1"/>
          <p:cNvSpPr>
            <a:spLocks noGrp="1"/>
          </p:cNvSpPr>
          <p:nvPr>
            <p:ph type="title"/>
          </p:nvPr>
        </p:nvSpPr>
        <p:spPr>
          <a:xfrm>
            <a:off x="-324544" y="265397"/>
            <a:ext cx="9865096" cy="490066"/>
          </a:xfrm>
        </p:spPr>
        <p:txBody>
          <a:bodyPr>
            <a:noAutofit/>
          </a:bodyPr>
          <a:lstStyle/>
          <a:p>
            <a:r>
              <a:rPr lang="it-IT" sz="3600" dirty="0">
                <a:solidFill>
                  <a:srgbClr val="0070C0"/>
                </a:solidFill>
              </a:rPr>
              <a:t>The «no deal» scenario: </a:t>
            </a:r>
            <a:r>
              <a:rPr lang="it-IT" sz="3600" dirty="0" err="1">
                <a:solidFill>
                  <a:srgbClr val="0070C0"/>
                </a:solidFill>
              </a:rPr>
              <a:t>unregistered</a:t>
            </a:r>
            <a:r>
              <a:rPr lang="it-IT" sz="3600" dirty="0">
                <a:solidFill>
                  <a:srgbClr val="0070C0"/>
                </a:solidFill>
              </a:rPr>
              <a:t> design  </a:t>
            </a:r>
            <a:endParaRPr lang="en-GB" dirty="0"/>
          </a:p>
        </p:txBody>
      </p:sp>
    </p:spTree>
    <p:extLst>
      <p:ext uri="{BB962C8B-B14F-4D97-AF65-F5344CB8AC3E}">
        <p14:creationId xmlns:p14="http://schemas.microsoft.com/office/powerpoint/2010/main" val="274151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16</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107504" y="692696"/>
            <a:ext cx="8928992" cy="513800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GB" sz="2000" b="1" u="sng" dirty="0">
                <a:solidFill>
                  <a:srgbClr val="0070C0"/>
                </a:solidFill>
              </a:rPr>
              <a:t>European patents</a:t>
            </a:r>
          </a:p>
          <a:p>
            <a:pPr marL="57150" indent="0">
              <a:buNone/>
            </a:pPr>
            <a:r>
              <a:rPr lang="en-GB" sz="2000" dirty="0">
                <a:solidFill>
                  <a:srgbClr val="0070C0"/>
                </a:solidFill>
              </a:rPr>
              <a:t>The Brexit will </a:t>
            </a:r>
            <a:r>
              <a:rPr lang="en-GB" sz="2000" dirty="0" err="1">
                <a:solidFill>
                  <a:srgbClr val="0070C0"/>
                </a:solidFill>
              </a:rPr>
              <a:t>will</a:t>
            </a:r>
            <a:r>
              <a:rPr lang="en-GB" sz="2000" dirty="0">
                <a:solidFill>
                  <a:srgbClr val="0070C0"/>
                </a:solidFill>
              </a:rPr>
              <a:t> not affect the current European patent system, which is governed by the (non-EU) European Patent Convention.</a:t>
            </a:r>
          </a:p>
          <a:p>
            <a:pPr marL="57150" indent="0">
              <a:buNone/>
            </a:pPr>
            <a:endParaRPr lang="en-GB" sz="2000" dirty="0">
              <a:solidFill>
                <a:srgbClr val="0070C0"/>
              </a:solidFill>
            </a:endParaRPr>
          </a:p>
          <a:p>
            <a:pPr marL="57150" indent="0">
              <a:buNone/>
            </a:pPr>
            <a:r>
              <a:rPr lang="en-GB" sz="2000" b="1" u="sng" dirty="0">
                <a:solidFill>
                  <a:srgbClr val="0070C0"/>
                </a:solidFill>
              </a:rPr>
              <a:t>Supplementary Protection Certificates</a:t>
            </a:r>
          </a:p>
          <a:p>
            <a:pPr marL="57150" indent="0">
              <a:buNone/>
            </a:pPr>
            <a:r>
              <a:rPr lang="en-GB" sz="2000" dirty="0">
                <a:solidFill>
                  <a:srgbClr val="0070C0"/>
                </a:solidFill>
              </a:rPr>
              <a:t>While the UK remains a full member of the EU, businesses can continue to apply for and be granted Supplementary Protection Certificates (SPCs) for patented pharmaceutical and plant protection products using the current SPC system. Existing UK SPCs granted under that system continue to be valid.</a:t>
            </a:r>
          </a:p>
          <a:p>
            <a:pPr marL="57150" indent="0">
              <a:buNone/>
            </a:pPr>
            <a:r>
              <a:rPr lang="en-GB" sz="2000" dirty="0">
                <a:solidFill>
                  <a:srgbClr val="0070C0"/>
                </a:solidFill>
              </a:rPr>
              <a:t>Once the UK leaves the EU, UK businesses will still be able to apply for SPCs in all remaining EU Member States under the existing system.</a:t>
            </a:r>
          </a:p>
          <a:p>
            <a:pPr marL="57150" indent="0">
              <a:buNone/>
            </a:pPr>
            <a:endParaRPr lang="en-GB" sz="2000" dirty="0">
              <a:solidFill>
                <a:srgbClr val="0070C0"/>
              </a:solidFill>
            </a:endParaRPr>
          </a:p>
          <a:p>
            <a:pPr marL="57150" indent="0">
              <a:buNone/>
            </a:pPr>
            <a:r>
              <a:rPr lang="en-GB" sz="2000" dirty="0">
                <a:solidFill>
                  <a:srgbClr val="0070C0"/>
                </a:solidFill>
              </a:rPr>
              <a:t>As far as the UK’s own SPC regime is concerned, our intention is to provide maximum certainty and clarity for businesses operating in this important area of innovation. We will do this by maintaining the current SPC legal framework in the UK as we leave the EU.</a:t>
            </a:r>
          </a:p>
          <a:p>
            <a:pPr marL="57150" indent="0">
              <a:buNone/>
            </a:pPr>
            <a:endParaRPr lang="en-GB" sz="2000" dirty="0">
              <a:solidFill>
                <a:srgbClr val="0070C0"/>
              </a:solidFill>
            </a:endParaRPr>
          </a:p>
          <a:p>
            <a:pPr marL="57150" indent="0">
              <a:buNone/>
            </a:pPr>
            <a:r>
              <a:rPr lang="en-GB" sz="2000" b="1" u="sng" dirty="0">
                <a:solidFill>
                  <a:srgbClr val="0070C0"/>
                </a:solidFill>
              </a:rPr>
              <a:t>Unified Patent Court</a:t>
            </a:r>
          </a:p>
          <a:p>
            <a:pPr marL="57150" indent="0">
              <a:buNone/>
            </a:pPr>
            <a:r>
              <a:rPr lang="en-GB" sz="2000" dirty="0">
                <a:solidFill>
                  <a:srgbClr val="0070C0"/>
                </a:solidFill>
              </a:rPr>
              <a:t>The UK ratified the Unified Patent Court Agreement (UPCA) on 26 April 2018. </a:t>
            </a:r>
          </a:p>
          <a:p>
            <a:pPr marL="57150" indent="0">
              <a:buNone/>
            </a:pPr>
            <a:r>
              <a:rPr lang="en-GB" sz="2000" dirty="0">
                <a:solidFill>
                  <a:srgbClr val="0070C0"/>
                </a:solidFill>
              </a:rPr>
              <a:t>The UK intends to stay in the Unified Patent Court and unitary patent system after we leave the EU. </a:t>
            </a:r>
          </a:p>
          <a:p>
            <a:pPr marL="57150" indent="0">
              <a:buNone/>
            </a:pPr>
            <a:r>
              <a:rPr lang="en-GB" sz="2000" dirty="0">
                <a:solidFill>
                  <a:srgbClr val="0070C0"/>
                </a:solidFill>
              </a:rPr>
              <a:t>The Agreement on the Unified Patent Court (UPC) is an international treaty. The international court will have jurisdiction over patent disputes across its contracting states.</a:t>
            </a:r>
          </a:p>
          <a:p>
            <a:pPr marL="57150" indent="0">
              <a:buNone/>
            </a:pPr>
            <a:endParaRPr lang="en-GB" sz="2000" dirty="0">
              <a:solidFill>
                <a:srgbClr val="0070C0"/>
              </a:solidFill>
            </a:endParaRPr>
          </a:p>
          <a:p>
            <a:pPr marL="57150" indent="0">
              <a:buNone/>
            </a:pPr>
            <a:endParaRPr lang="en-GB" sz="2000" dirty="0">
              <a:solidFill>
                <a:srgbClr val="0070C0"/>
              </a:solidFill>
            </a:endParaRPr>
          </a:p>
        </p:txBody>
      </p:sp>
      <p:sp>
        <p:nvSpPr>
          <p:cNvPr id="8" name="Titolo 1"/>
          <p:cNvSpPr>
            <a:spLocks noGrp="1"/>
          </p:cNvSpPr>
          <p:nvPr>
            <p:ph type="title"/>
          </p:nvPr>
        </p:nvSpPr>
        <p:spPr>
          <a:xfrm>
            <a:off x="487355" y="159545"/>
            <a:ext cx="8229600" cy="490066"/>
          </a:xfrm>
        </p:spPr>
        <p:txBody>
          <a:bodyPr>
            <a:noAutofit/>
          </a:bodyPr>
          <a:lstStyle/>
          <a:p>
            <a:r>
              <a:rPr lang="it-IT" sz="3600" dirty="0">
                <a:solidFill>
                  <a:srgbClr val="0070C0"/>
                </a:solidFill>
              </a:rPr>
              <a:t>The «no deal» scenario: </a:t>
            </a:r>
            <a:r>
              <a:rPr lang="it-IT" sz="3600" dirty="0" err="1">
                <a:solidFill>
                  <a:srgbClr val="0070C0"/>
                </a:solidFill>
              </a:rPr>
              <a:t>patent</a:t>
            </a:r>
            <a:r>
              <a:rPr lang="it-IT" sz="3600" dirty="0">
                <a:solidFill>
                  <a:srgbClr val="0070C0"/>
                </a:solidFill>
              </a:rPr>
              <a:t>  </a:t>
            </a:r>
            <a:endParaRPr lang="en-GB" dirty="0"/>
          </a:p>
        </p:txBody>
      </p:sp>
    </p:spTree>
    <p:extLst>
      <p:ext uri="{BB962C8B-B14F-4D97-AF65-F5344CB8AC3E}">
        <p14:creationId xmlns:p14="http://schemas.microsoft.com/office/powerpoint/2010/main" val="1159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17</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107504" y="692696"/>
            <a:ext cx="8928992" cy="51380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GB" sz="2000" dirty="0">
              <a:solidFill>
                <a:srgbClr val="0070C0"/>
              </a:solidFill>
            </a:endParaRPr>
          </a:p>
          <a:p>
            <a:pPr marL="57150" indent="0">
              <a:buNone/>
            </a:pPr>
            <a:r>
              <a:rPr lang="en-GB" sz="2000" dirty="0">
                <a:solidFill>
                  <a:srgbClr val="0070C0"/>
                </a:solidFill>
              </a:rPr>
              <a:t>If Germany will ratify the UPC agreement and UPC comes into force, it is not certain that UK will remain within the UPC and Unitary patent system. </a:t>
            </a:r>
          </a:p>
          <a:p>
            <a:pPr marL="57150" indent="0">
              <a:buNone/>
            </a:pPr>
            <a:endParaRPr lang="en-GB" sz="2000" dirty="0">
              <a:solidFill>
                <a:srgbClr val="0070C0"/>
              </a:solidFill>
            </a:endParaRPr>
          </a:p>
          <a:p>
            <a:pPr marL="57150" indent="0">
              <a:buNone/>
            </a:pPr>
            <a:r>
              <a:rPr lang="en-GB" sz="2000" dirty="0">
                <a:solidFill>
                  <a:srgbClr val="0070C0"/>
                </a:solidFill>
              </a:rPr>
              <a:t>If the Unified Patent Court comes into force and the UK is unable to participate:</a:t>
            </a:r>
          </a:p>
          <a:p>
            <a:pPr marL="400050">
              <a:buFontTx/>
              <a:buChar char="-"/>
            </a:pPr>
            <a:r>
              <a:rPr lang="en-GB" sz="2000" dirty="0">
                <a:solidFill>
                  <a:srgbClr val="0070C0"/>
                </a:solidFill>
              </a:rPr>
              <a:t>UK, EU and third country businesses will still be able to use the Unified Patent Court and unitary patent to protect their inventions within the EU</a:t>
            </a:r>
          </a:p>
          <a:p>
            <a:pPr marL="400050">
              <a:buFontTx/>
              <a:buChar char="-"/>
            </a:pPr>
            <a:r>
              <a:rPr lang="en-GB" sz="2000" dirty="0">
                <a:solidFill>
                  <a:srgbClr val="0070C0"/>
                </a:solidFill>
              </a:rPr>
              <a:t>UK, EU and third country businesses seeking protection in the UK for their inventions will need to use national patents and the UK court system</a:t>
            </a:r>
          </a:p>
        </p:txBody>
      </p:sp>
      <p:sp>
        <p:nvSpPr>
          <p:cNvPr id="8" name="Titolo 1"/>
          <p:cNvSpPr>
            <a:spLocks noGrp="1"/>
          </p:cNvSpPr>
          <p:nvPr>
            <p:ph type="title"/>
          </p:nvPr>
        </p:nvSpPr>
        <p:spPr>
          <a:xfrm>
            <a:off x="487355" y="159545"/>
            <a:ext cx="8229600" cy="490066"/>
          </a:xfrm>
        </p:spPr>
        <p:txBody>
          <a:bodyPr>
            <a:noAutofit/>
          </a:bodyPr>
          <a:lstStyle/>
          <a:p>
            <a:r>
              <a:rPr lang="it-IT" sz="3600" dirty="0">
                <a:solidFill>
                  <a:srgbClr val="0070C0"/>
                </a:solidFill>
              </a:rPr>
              <a:t>The «no deal» scenario: </a:t>
            </a:r>
            <a:r>
              <a:rPr lang="it-IT" sz="3600" dirty="0" err="1">
                <a:solidFill>
                  <a:srgbClr val="0070C0"/>
                </a:solidFill>
              </a:rPr>
              <a:t>Unitary</a:t>
            </a:r>
            <a:r>
              <a:rPr lang="it-IT" sz="3600" dirty="0">
                <a:solidFill>
                  <a:srgbClr val="0070C0"/>
                </a:solidFill>
              </a:rPr>
              <a:t> Patent</a:t>
            </a:r>
            <a:endParaRPr lang="en-GB" dirty="0"/>
          </a:p>
        </p:txBody>
      </p:sp>
    </p:spTree>
    <p:extLst>
      <p:ext uri="{BB962C8B-B14F-4D97-AF65-F5344CB8AC3E}">
        <p14:creationId xmlns:p14="http://schemas.microsoft.com/office/powerpoint/2010/main" val="94749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18</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35496" y="567550"/>
            <a:ext cx="8928992" cy="51380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GB" sz="2000" dirty="0">
              <a:solidFill>
                <a:srgbClr val="0070C0"/>
              </a:solidFill>
            </a:endParaRPr>
          </a:p>
          <a:p>
            <a:pPr marL="57150" indent="0">
              <a:buNone/>
            </a:pPr>
            <a:r>
              <a:rPr lang="en-GB" sz="2000" b="1" u="sng" dirty="0">
                <a:solidFill>
                  <a:srgbClr val="0070C0"/>
                </a:solidFill>
              </a:rPr>
              <a:t>Exhaustion of IP rights</a:t>
            </a:r>
          </a:p>
          <a:p>
            <a:pPr marL="57150" indent="0">
              <a:buNone/>
            </a:pPr>
            <a:r>
              <a:rPr lang="en-GB" sz="2000" dirty="0">
                <a:solidFill>
                  <a:srgbClr val="0070C0"/>
                </a:solidFill>
              </a:rPr>
              <a:t>While the UK remains a full member of the EU, IPR remain exhausted after the first sale of a good, with the right holders permission, within the territory of the European Economic Area (EEA).</a:t>
            </a:r>
          </a:p>
          <a:p>
            <a:pPr marL="57150" indent="0">
              <a:buNone/>
            </a:pPr>
            <a:endParaRPr lang="en-GB" sz="2000" dirty="0">
              <a:solidFill>
                <a:srgbClr val="0070C0"/>
              </a:solidFill>
            </a:endParaRPr>
          </a:p>
          <a:p>
            <a:pPr marL="57150" indent="0">
              <a:buNone/>
            </a:pPr>
            <a:r>
              <a:rPr lang="en-GB" sz="2000" dirty="0">
                <a:solidFill>
                  <a:srgbClr val="0070C0"/>
                </a:solidFill>
              </a:rPr>
              <a:t>After Brexit with no deal, UK will unilaterally maintain in force the current EEA regional exhaustion regime from exit day to provide continuity in the immediate term for businesses and consumers.</a:t>
            </a:r>
          </a:p>
          <a:p>
            <a:pPr marL="57150" indent="0">
              <a:buNone/>
            </a:pPr>
            <a:endParaRPr lang="en-GB" sz="2000" dirty="0">
              <a:solidFill>
                <a:srgbClr val="0070C0"/>
              </a:solidFill>
            </a:endParaRPr>
          </a:p>
          <a:p>
            <a:pPr marL="57150" indent="0">
              <a:buNone/>
            </a:pPr>
            <a:r>
              <a:rPr lang="en-GB" sz="2000" dirty="0">
                <a:solidFill>
                  <a:srgbClr val="0070C0"/>
                </a:solidFill>
              </a:rPr>
              <a:t>Intellectual property-protected goods placed on the EEA market by, or with the consent of, the right holder after the UK has exited the EU will continue to be considered exhausted in the UK. </a:t>
            </a:r>
          </a:p>
          <a:p>
            <a:pPr marL="57150" indent="0">
              <a:buNone/>
            </a:pPr>
            <a:r>
              <a:rPr lang="en-GB" sz="2000" u="sng" dirty="0">
                <a:solidFill>
                  <a:srgbClr val="0070C0"/>
                </a:solidFill>
              </a:rPr>
              <a:t>This means that parallel imports of these goods from the EEA to the UK will be able to continue unaffected.</a:t>
            </a:r>
          </a:p>
          <a:p>
            <a:pPr marL="57150" indent="0">
              <a:buNone/>
            </a:pPr>
            <a:endParaRPr lang="en-GB" sz="2000" dirty="0">
              <a:solidFill>
                <a:srgbClr val="0070C0"/>
              </a:solidFill>
            </a:endParaRPr>
          </a:p>
          <a:p>
            <a:pPr marL="57150" indent="0">
              <a:buNone/>
            </a:pPr>
            <a:r>
              <a:rPr lang="en-GB" sz="2000" dirty="0">
                <a:solidFill>
                  <a:srgbClr val="0070C0"/>
                </a:solidFill>
              </a:rPr>
              <a:t>Goods placed on the UK market by or with the consent of the right holder after the UK has exited the EU will not however be considered exhausted in the EEA. </a:t>
            </a:r>
          </a:p>
          <a:p>
            <a:pPr marL="57150" indent="0">
              <a:buNone/>
            </a:pPr>
            <a:r>
              <a:rPr lang="en-GB" sz="2000" u="sng" dirty="0">
                <a:solidFill>
                  <a:srgbClr val="0070C0"/>
                </a:solidFill>
              </a:rPr>
              <a:t>This means that businesses exporting these goods from the UK to the EEA might need the right holder’s consent.</a:t>
            </a:r>
            <a:r>
              <a:rPr lang="en-GB" sz="2000" dirty="0">
                <a:solidFill>
                  <a:srgbClr val="0070C0"/>
                </a:solidFill>
              </a:rPr>
              <a:t> </a:t>
            </a:r>
          </a:p>
          <a:p>
            <a:pPr marL="57150" indent="0">
              <a:buNone/>
            </a:pPr>
            <a:endParaRPr lang="en-GB" sz="2000" dirty="0">
              <a:solidFill>
                <a:srgbClr val="0070C0"/>
              </a:solidFill>
            </a:endParaRPr>
          </a:p>
          <a:p>
            <a:pPr marL="57150" indent="0">
              <a:buNone/>
            </a:pPr>
            <a:endParaRPr lang="en-GB" sz="2000" dirty="0">
              <a:solidFill>
                <a:srgbClr val="0070C0"/>
              </a:solidFill>
            </a:endParaRPr>
          </a:p>
        </p:txBody>
      </p:sp>
      <p:sp>
        <p:nvSpPr>
          <p:cNvPr id="8" name="Titolo 1"/>
          <p:cNvSpPr>
            <a:spLocks noGrp="1"/>
          </p:cNvSpPr>
          <p:nvPr>
            <p:ph type="title"/>
          </p:nvPr>
        </p:nvSpPr>
        <p:spPr>
          <a:xfrm>
            <a:off x="487355" y="159545"/>
            <a:ext cx="8229600" cy="490066"/>
          </a:xfrm>
        </p:spPr>
        <p:txBody>
          <a:bodyPr>
            <a:noAutofit/>
          </a:bodyPr>
          <a:lstStyle/>
          <a:p>
            <a:r>
              <a:rPr lang="it-IT" sz="3600" dirty="0">
                <a:solidFill>
                  <a:srgbClr val="0070C0"/>
                </a:solidFill>
              </a:rPr>
              <a:t>The «no deal» scenario: </a:t>
            </a:r>
            <a:r>
              <a:rPr lang="it-IT" sz="3600" dirty="0" err="1">
                <a:solidFill>
                  <a:srgbClr val="0070C0"/>
                </a:solidFill>
              </a:rPr>
              <a:t>exhaustion</a:t>
            </a:r>
            <a:endParaRPr lang="en-GB" dirty="0"/>
          </a:p>
        </p:txBody>
      </p:sp>
    </p:spTree>
    <p:extLst>
      <p:ext uri="{BB962C8B-B14F-4D97-AF65-F5344CB8AC3E}">
        <p14:creationId xmlns:p14="http://schemas.microsoft.com/office/powerpoint/2010/main" val="3098693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19</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107504" y="692696"/>
            <a:ext cx="8928992" cy="51380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GB" sz="2000" dirty="0">
                <a:solidFill>
                  <a:srgbClr val="0070C0"/>
                </a:solidFill>
              </a:rPr>
              <a:t>Only residents of the UE can currently register an .</a:t>
            </a:r>
            <a:r>
              <a:rPr lang="en-GB" sz="2000" dirty="0" err="1">
                <a:solidFill>
                  <a:srgbClr val="0070C0"/>
                </a:solidFill>
              </a:rPr>
              <a:t>eu</a:t>
            </a:r>
            <a:r>
              <a:rPr lang="en-GB" sz="2000" dirty="0">
                <a:solidFill>
                  <a:srgbClr val="0070C0"/>
                </a:solidFill>
              </a:rPr>
              <a:t> domain name.</a:t>
            </a:r>
          </a:p>
          <a:p>
            <a:pPr marL="57150" indent="0">
              <a:buNone/>
            </a:pPr>
            <a:r>
              <a:rPr lang="en-GB" sz="2000" dirty="0">
                <a:solidFill>
                  <a:srgbClr val="0070C0"/>
                </a:solidFill>
              </a:rPr>
              <a:t>And the entities that are established only in the UK will no longer be eligible to register .</a:t>
            </a:r>
            <a:r>
              <a:rPr lang="en-GB" sz="2000" dirty="0" err="1">
                <a:solidFill>
                  <a:srgbClr val="0070C0"/>
                </a:solidFill>
              </a:rPr>
              <a:t>eu</a:t>
            </a:r>
            <a:r>
              <a:rPr lang="en-GB" sz="2000" dirty="0">
                <a:solidFill>
                  <a:srgbClr val="0070C0"/>
                </a:solidFill>
              </a:rPr>
              <a:t> domain names or to renew .</a:t>
            </a:r>
            <a:r>
              <a:rPr lang="en-GB" sz="2000" dirty="0" err="1">
                <a:solidFill>
                  <a:srgbClr val="0070C0"/>
                </a:solidFill>
              </a:rPr>
              <a:t>eu</a:t>
            </a:r>
            <a:r>
              <a:rPr lang="en-GB" sz="2000" dirty="0">
                <a:solidFill>
                  <a:srgbClr val="0070C0"/>
                </a:solidFill>
              </a:rPr>
              <a:t> DN already registered.</a:t>
            </a:r>
          </a:p>
          <a:p>
            <a:pPr marL="57150" indent="0">
              <a:buNone/>
            </a:pPr>
            <a:endParaRPr lang="en-GB" sz="2000" dirty="0">
              <a:solidFill>
                <a:srgbClr val="0070C0"/>
              </a:solidFill>
            </a:endParaRPr>
          </a:p>
          <a:p>
            <a:pPr marL="57150" indent="0">
              <a:buNone/>
            </a:pPr>
            <a:r>
              <a:rPr lang="en-GB" sz="2000" dirty="0">
                <a:solidFill>
                  <a:srgbClr val="0070C0"/>
                </a:solidFill>
              </a:rPr>
              <a:t>In case of no deal, there will be the following </a:t>
            </a:r>
            <a:r>
              <a:rPr lang="en-GB" sz="2000" dirty="0" err="1">
                <a:solidFill>
                  <a:srgbClr val="0070C0"/>
                </a:solidFill>
              </a:rPr>
              <a:t>conseguences</a:t>
            </a:r>
            <a:r>
              <a:rPr lang="en-GB" sz="2000" dirty="0">
                <a:solidFill>
                  <a:srgbClr val="0070C0"/>
                </a:solidFill>
              </a:rPr>
              <a:t>:</a:t>
            </a:r>
          </a:p>
          <a:p>
            <a:pPr marL="514350" indent="-457200">
              <a:buAutoNum type="arabicPeriod"/>
            </a:pPr>
            <a:r>
              <a:rPr lang="en-GB" sz="2000" dirty="0">
                <a:solidFill>
                  <a:srgbClr val="0070C0"/>
                </a:solidFill>
              </a:rPr>
              <a:t>UK registrants of .</a:t>
            </a:r>
            <a:r>
              <a:rPr lang="en-GB" sz="2000" dirty="0" err="1">
                <a:solidFill>
                  <a:srgbClr val="0070C0"/>
                </a:solidFill>
              </a:rPr>
              <a:t>eu</a:t>
            </a:r>
            <a:r>
              <a:rPr lang="en-GB" sz="2000" dirty="0">
                <a:solidFill>
                  <a:srgbClr val="0070C0"/>
                </a:solidFill>
              </a:rPr>
              <a:t> DN will have until May 30, 2019 to update their contact details to an EU address</a:t>
            </a:r>
          </a:p>
          <a:p>
            <a:pPr marL="514350" indent="-457200">
              <a:buAutoNum type="arabicPeriod"/>
            </a:pPr>
            <a:r>
              <a:rPr lang="en-GB" sz="2000" dirty="0">
                <a:solidFill>
                  <a:srgbClr val="0070C0"/>
                </a:solidFill>
              </a:rPr>
              <a:t>Who will fail to do so, as of May 30, 2019 all registrant that do not demonstrate their eligibility will be deemed ineligible and their DN will be withdrawn but they will remain in the .</a:t>
            </a:r>
            <a:r>
              <a:rPr lang="en-GB" sz="2000" dirty="0" err="1">
                <a:solidFill>
                  <a:srgbClr val="0070C0"/>
                </a:solidFill>
              </a:rPr>
              <a:t>eu</a:t>
            </a:r>
            <a:r>
              <a:rPr lang="en-GB" sz="2000" dirty="0">
                <a:solidFill>
                  <a:srgbClr val="0070C0"/>
                </a:solidFill>
              </a:rPr>
              <a:t> registry and may be reactivated if the eligibility criteria are satisfied. </a:t>
            </a:r>
          </a:p>
          <a:p>
            <a:pPr marL="514350" indent="-457200">
              <a:buAutoNum type="arabicPeriod"/>
            </a:pPr>
            <a:r>
              <a:rPr lang="en-GB" sz="2000" dirty="0">
                <a:solidFill>
                  <a:srgbClr val="0070C0"/>
                </a:solidFill>
              </a:rPr>
              <a:t>Registrants has time until March 30, 2020 to transfer their contact detail to </a:t>
            </a:r>
            <a:r>
              <a:rPr lang="en-GB" sz="2000" dirty="0" err="1">
                <a:solidFill>
                  <a:srgbClr val="0070C0"/>
                </a:solidFill>
              </a:rPr>
              <a:t>eu</a:t>
            </a:r>
            <a:r>
              <a:rPr lang="en-GB" sz="2000" dirty="0">
                <a:solidFill>
                  <a:srgbClr val="0070C0"/>
                </a:solidFill>
              </a:rPr>
              <a:t>. After this date, all the </a:t>
            </a:r>
            <a:r>
              <a:rPr lang="en-GB" sz="2000" dirty="0" err="1">
                <a:solidFill>
                  <a:srgbClr val="0070C0"/>
                </a:solidFill>
              </a:rPr>
              <a:t>afcted</a:t>
            </a:r>
            <a:r>
              <a:rPr lang="en-GB" sz="2000" dirty="0">
                <a:solidFill>
                  <a:srgbClr val="0070C0"/>
                </a:solidFill>
              </a:rPr>
              <a:t> domain names will be revoked and will become available for general registrations.</a:t>
            </a:r>
          </a:p>
          <a:p>
            <a:pPr marL="57150" indent="0">
              <a:buNone/>
            </a:pPr>
            <a:endParaRPr lang="en-GB" sz="2000" dirty="0">
              <a:solidFill>
                <a:srgbClr val="0070C0"/>
              </a:solidFill>
            </a:endParaRPr>
          </a:p>
        </p:txBody>
      </p:sp>
      <p:sp>
        <p:nvSpPr>
          <p:cNvPr id="8" name="Titolo 1"/>
          <p:cNvSpPr>
            <a:spLocks noGrp="1"/>
          </p:cNvSpPr>
          <p:nvPr>
            <p:ph type="title"/>
          </p:nvPr>
        </p:nvSpPr>
        <p:spPr>
          <a:xfrm>
            <a:off x="487355" y="159545"/>
            <a:ext cx="8229600" cy="490066"/>
          </a:xfrm>
        </p:spPr>
        <p:txBody>
          <a:bodyPr>
            <a:noAutofit/>
          </a:bodyPr>
          <a:lstStyle/>
          <a:p>
            <a:r>
              <a:rPr lang="it-IT" sz="3600" dirty="0">
                <a:solidFill>
                  <a:srgbClr val="0070C0"/>
                </a:solidFill>
              </a:rPr>
              <a:t>Domain names: .</a:t>
            </a:r>
            <a:r>
              <a:rPr lang="it-IT" sz="3600" dirty="0" err="1">
                <a:solidFill>
                  <a:srgbClr val="0070C0"/>
                </a:solidFill>
              </a:rPr>
              <a:t>eu</a:t>
            </a:r>
            <a:endParaRPr lang="en-GB" dirty="0"/>
          </a:p>
        </p:txBody>
      </p:sp>
    </p:spTree>
    <p:extLst>
      <p:ext uri="{BB962C8B-B14F-4D97-AF65-F5344CB8AC3E}">
        <p14:creationId xmlns:p14="http://schemas.microsoft.com/office/powerpoint/2010/main" val="397498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7355" y="159545"/>
            <a:ext cx="8229600" cy="490066"/>
          </a:xfrm>
        </p:spPr>
        <p:txBody>
          <a:bodyPr>
            <a:noAutofit/>
          </a:bodyPr>
          <a:lstStyle/>
          <a:p>
            <a:r>
              <a:rPr lang="it-IT" sz="3600" dirty="0">
                <a:solidFill>
                  <a:srgbClr val="0070C0"/>
                </a:solidFill>
              </a:rPr>
              <a:t>Brexit: the </a:t>
            </a:r>
            <a:r>
              <a:rPr lang="it-IT" sz="3600" dirty="0" err="1">
                <a:solidFill>
                  <a:srgbClr val="0070C0"/>
                </a:solidFill>
              </a:rPr>
              <a:t>actual</a:t>
            </a:r>
            <a:r>
              <a:rPr lang="it-IT" sz="3600" dirty="0">
                <a:solidFill>
                  <a:srgbClr val="0070C0"/>
                </a:solidFill>
              </a:rPr>
              <a:t> scenario  </a:t>
            </a:r>
            <a:endParaRPr lang="en-GB" dirty="0"/>
          </a:p>
        </p:txBody>
      </p:sp>
      <p:sp>
        <p:nvSpPr>
          <p:cNvPr id="3" name="Segnaposto contenuto 2"/>
          <p:cNvSpPr>
            <a:spLocks noGrp="1"/>
          </p:cNvSpPr>
          <p:nvPr>
            <p:ph idx="1"/>
          </p:nvPr>
        </p:nvSpPr>
        <p:spPr>
          <a:xfrm>
            <a:off x="457200" y="764704"/>
            <a:ext cx="8229600" cy="5361459"/>
          </a:xfrm>
        </p:spPr>
        <p:txBody>
          <a:bodyPr>
            <a:normAutofit fontScale="55000" lnSpcReduction="20000"/>
          </a:bodyPr>
          <a:lstStyle/>
          <a:p>
            <a:pPr marL="0" indent="0" algn="just">
              <a:buNone/>
            </a:pPr>
            <a:endParaRPr lang="it-IT" dirty="0">
              <a:solidFill>
                <a:srgbClr val="0070C0"/>
              </a:solidFill>
            </a:endParaRPr>
          </a:p>
          <a:p>
            <a:pPr marL="0" indent="0" algn="just">
              <a:buNone/>
            </a:pPr>
            <a:r>
              <a:rPr lang="en-GB" dirty="0">
                <a:solidFill>
                  <a:srgbClr val="0070C0"/>
                </a:solidFill>
              </a:rPr>
              <a:t>Brexit is the June 23, 2016, referendum where the United Kingdom voted to leave the European Union. Brexit is the nickname for "British exit" from the EU. </a:t>
            </a:r>
          </a:p>
          <a:p>
            <a:pPr algn="just"/>
            <a:endParaRPr lang="en-GB" dirty="0">
              <a:solidFill>
                <a:srgbClr val="0070C0"/>
              </a:solidFill>
            </a:endParaRPr>
          </a:p>
          <a:p>
            <a:pPr marL="0" indent="0" algn="just">
              <a:buNone/>
            </a:pPr>
            <a:r>
              <a:rPr lang="en-GB" dirty="0">
                <a:solidFill>
                  <a:srgbClr val="0070C0"/>
                </a:solidFill>
              </a:rPr>
              <a:t>On March 29, 2017, the UK Prime Minister Theresa May submitted the Article 50 withdrawal notification to the EU. </a:t>
            </a:r>
          </a:p>
          <a:p>
            <a:pPr marL="0" indent="0" algn="just">
              <a:buNone/>
            </a:pPr>
            <a:r>
              <a:rPr lang="en-GB" dirty="0">
                <a:solidFill>
                  <a:srgbClr val="0070C0"/>
                </a:solidFill>
              </a:rPr>
              <a:t>It gave the U.K. and EU until </a:t>
            </a:r>
            <a:r>
              <a:rPr lang="en-GB" u="sng" dirty="0">
                <a:solidFill>
                  <a:srgbClr val="0070C0"/>
                </a:solidFill>
              </a:rPr>
              <a:t>March 29, 2019</a:t>
            </a:r>
            <a:r>
              <a:rPr lang="en-GB" dirty="0">
                <a:solidFill>
                  <a:srgbClr val="0070C0"/>
                </a:solidFill>
              </a:rPr>
              <a:t>, to negotiate an agreement.</a:t>
            </a:r>
          </a:p>
          <a:p>
            <a:pPr algn="just"/>
            <a:endParaRPr lang="it-IT" dirty="0">
              <a:solidFill>
                <a:srgbClr val="0070C0"/>
              </a:solidFill>
            </a:endParaRPr>
          </a:p>
          <a:p>
            <a:pPr marL="0" indent="0" algn="just">
              <a:buNone/>
            </a:pPr>
            <a:r>
              <a:rPr lang="en-GB" dirty="0">
                <a:solidFill>
                  <a:srgbClr val="0070C0"/>
                </a:solidFill>
              </a:rPr>
              <a:t>The Prime Minister and the EU agreed to a 21-month transition plan on March 19, 2018. But on January 15, 2019, UK Parliament voted against the plan. </a:t>
            </a:r>
          </a:p>
          <a:p>
            <a:pPr marL="0" indent="0" algn="just">
              <a:buNone/>
            </a:pPr>
            <a:endParaRPr lang="en-GB" dirty="0">
              <a:solidFill>
                <a:srgbClr val="0070C0"/>
              </a:solidFill>
            </a:endParaRPr>
          </a:p>
          <a:p>
            <a:pPr marL="0" indent="0" algn="just">
              <a:buNone/>
            </a:pPr>
            <a:r>
              <a:rPr lang="en-GB" dirty="0">
                <a:solidFill>
                  <a:srgbClr val="0070C0"/>
                </a:solidFill>
              </a:rPr>
              <a:t>On January 21, 2019, UK Government submitted to Parliament a revised transition plan. It includes a "backstop" that keeps the U.K. in a customs union with the EU if they can't reach a solution on the Ireland issue. Another referendum is not an option. </a:t>
            </a:r>
          </a:p>
          <a:p>
            <a:pPr algn="just"/>
            <a:endParaRPr lang="en-GB" dirty="0">
              <a:solidFill>
                <a:srgbClr val="0070C0"/>
              </a:solidFill>
            </a:endParaRPr>
          </a:p>
          <a:p>
            <a:pPr marL="0" indent="0" algn="just">
              <a:buNone/>
            </a:pPr>
            <a:r>
              <a:rPr lang="en-GB" dirty="0">
                <a:solidFill>
                  <a:srgbClr val="0070C0"/>
                </a:solidFill>
              </a:rPr>
              <a:t>In the meantime the U.K. signed a bilateral trade agreement with Switzerland to avoid tariffs in case of a "no deal Brexit."</a:t>
            </a:r>
          </a:p>
          <a:p>
            <a:pPr algn="just"/>
            <a:endParaRPr lang="en-GB" dirty="0">
              <a:solidFill>
                <a:srgbClr val="0070C0"/>
              </a:solidFill>
            </a:endParaRPr>
          </a:p>
          <a:p>
            <a:pPr marL="0" indent="0" algn="just">
              <a:buNone/>
            </a:pPr>
            <a:r>
              <a:rPr lang="en-GB" dirty="0">
                <a:solidFill>
                  <a:srgbClr val="0070C0"/>
                </a:solidFill>
              </a:rPr>
              <a:t>On February 7, 2019 the EU said it won't agree to any changes to the existing plan, but behind-the-scenes talks are ongoing……</a:t>
            </a:r>
          </a:p>
          <a:p>
            <a:pPr marL="0" indent="0" algn="just">
              <a:buNone/>
            </a:pPr>
            <a:endParaRPr lang="it-IT" dirty="0">
              <a:solidFill>
                <a:srgbClr val="0070C0"/>
              </a:solidFill>
            </a:endParaRPr>
          </a:p>
          <a:p>
            <a:pPr marL="0" indent="0" algn="just">
              <a:buNone/>
            </a:pPr>
            <a:endParaRPr lang="it-IT" dirty="0">
              <a:solidFill>
                <a:srgbClr val="0070C0"/>
              </a:solidFill>
            </a:endParaRPr>
          </a:p>
          <a:p>
            <a:pPr marL="0" indent="0" algn="just">
              <a:buNone/>
            </a:pPr>
            <a:endParaRPr lang="it-IT"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2</a:t>
            </a:fld>
            <a:endParaRPr lang="it-IT"/>
          </a:p>
        </p:txBody>
      </p:sp>
      <p:pic>
        <p:nvPicPr>
          <p:cNvPr id="6" name="Immagine 5"/>
          <p:cNvPicPr>
            <a:picLocks noChangeAspect="1"/>
          </p:cNvPicPr>
          <p:nvPr/>
        </p:nvPicPr>
        <p:blipFill>
          <a:blip r:embed="rId2"/>
          <a:stretch>
            <a:fillRect/>
          </a:stretch>
        </p:blipFill>
        <p:spPr>
          <a:xfrm>
            <a:off x="471629" y="6087136"/>
            <a:ext cx="2560672" cy="438208"/>
          </a:xfrm>
          <a:prstGeom prst="rect">
            <a:avLst/>
          </a:prstGeom>
        </p:spPr>
      </p:pic>
    </p:spTree>
    <p:extLst>
      <p:ext uri="{BB962C8B-B14F-4D97-AF65-F5344CB8AC3E}">
        <p14:creationId xmlns:p14="http://schemas.microsoft.com/office/powerpoint/2010/main" val="155698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olo 1"/>
          <p:cNvSpPr>
            <a:spLocks noGrp="1"/>
          </p:cNvSpPr>
          <p:nvPr>
            <p:ph type="title"/>
          </p:nvPr>
        </p:nvSpPr>
        <p:spPr>
          <a:xfrm>
            <a:off x="251520" y="1105161"/>
            <a:ext cx="3604497" cy="972836"/>
          </a:xfrm>
        </p:spPr>
        <p:txBody>
          <a:bodyPr vert="horz" lIns="91440" tIns="45720" rIns="91440" bIns="45720" rtlCol="0" anchor="t">
            <a:normAutofit fontScale="90000"/>
          </a:bodyPr>
          <a:lstStyle/>
          <a:p>
            <a:pPr algn="l">
              <a:lnSpc>
                <a:spcPct val="90000"/>
              </a:lnSpc>
            </a:pPr>
            <a:r>
              <a:rPr lang="en-US" sz="800" b="1" kern="1200" dirty="0">
                <a:solidFill>
                  <a:srgbClr val="000000"/>
                </a:solidFill>
                <a:latin typeface="+mj-lt"/>
                <a:ea typeface="+mj-ea"/>
                <a:cs typeface="+mj-cs"/>
              </a:rPr>
              <a:t/>
            </a:r>
            <a:br>
              <a:rPr lang="en-US" sz="800" b="1" kern="1200" dirty="0">
                <a:solidFill>
                  <a:srgbClr val="000000"/>
                </a:solidFill>
                <a:latin typeface="+mj-lt"/>
                <a:ea typeface="+mj-ea"/>
                <a:cs typeface="+mj-cs"/>
              </a:rPr>
            </a:br>
            <a:r>
              <a:rPr lang="en-US" sz="800" b="1" kern="1200" dirty="0">
                <a:solidFill>
                  <a:srgbClr val="000000"/>
                </a:solidFill>
                <a:latin typeface="+mj-lt"/>
                <a:ea typeface="+mj-ea"/>
                <a:cs typeface="+mj-cs"/>
              </a:rPr>
              <a:t/>
            </a:r>
            <a:br>
              <a:rPr lang="en-US" sz="800" b="1" kern="1200" dirty="0">
                <a:solidFill>
                  <a:srgbClr val="000000"/>
                </a:solidFill>
                <a:latin typeface="+mj-lt"/>
                <a:ea typeface="+mj-ea"/>
                <a:cs typeface="+mj-cs"/>
              </a:rPr>
            </a:br>
            <a:r>
              <a:rPr lang="en-US" sz="800" b="1" kern="1200" dirty="0">
                <a:solidFill>
                  <a:srgbClr val="000000"/>
                </a:solidFill>
                <a:latin typeface="+mj-lt"/>
                <a:ea typeface="+mj-ea"/>
                <a:cs typeface="+mj-cs"/>
              </a:rPr>
              <a:t/>
            </a:r>
            <a:br>
              <a:rPr lang="en-US" sz="800" b="1" kern="1200" dirty="0">
                <a:solidFill>
                  <a:srgbClr val="000000"/>
                </a:solidFill>
                <a:latin typeface="+mj-lt"/>
                <a:ea typeface="+mj-ea"/>
                <a:cs typeface="+mj-cs"/>
              </a:rPr>
            </a:br>
            <a:r>
              <a:rPr lang="en-US" sz="800" b="1" kern="1200" dirty="0">
                <a:solidFill>
                  <a:srgbClr val="000000"/>
                </a:solidFill>
                <a:latin typeface="+mj-lt"/>
                <a:ea typeface="+mj-ea"/>
                <a:cs typeface="+mj-cs"/>
              </a:rPr>
              <a:t/>
            </a:r>
            <a:br>
              <a:rPr lang="en-US" sz="800" b="1" kern="1200" dirty="0">
                <a:solidFill>
                  <a:srgbClr val="000000"/>
                </a:solidFill>
                <a:latin typeface="+mj-lt"/>
                <a:ea typeface="+mj-ea"/>
                <a:cs typeface="+mj-cs"/>
              </a:rPr>
            </a:br>
            <a:r>
              <a:rPr lang="en-US" sz="800" b="1" kern="1200" dirty="0">
                <a:solidFill>
                  <a:srgbClr val="000000"/>
                </a:solidFill>
                <a:latin typeface="+mj-lt"/>
                <a:ea typeface="+mj-ea"/>
                <a:cs typeface="+mj-cs"/>
              </a:rPr>
              <a:t/>
            </a:r>
            <a:br>
              <a:rPr lang="en-US" sz="800" b="1" kern="1200" dirty="0">
                <a:solidFill>
                  <a:srgbClr val="000000"/>
                </a:solidFill>
                <a:latin typeface="+mj-lt"/>
                <a:ea typeface="+mj-ea"/>
                <a:cs typeface="+mj-cs"/>
              </a:rPr>
            </a:br>
            <a:r>
              <a:rPr lang="en-US" sz="800" b="1" kern="1200" dirty="0">
                <a:solidFill>
                  <a:srgbClr val="000000"/>
                </a:solidFill>
                <a:latin typeface="+mj-lt"/>
                <a:ea typeface="+mj-ea"/>
                <a:cs typeface="+mj-cs"/>
              </a:rPr>
              <a:t/>
            </a:r>
            <a:br>
              <a:rPr lang="en-US" sz="800" b="1" kern="1200" dirty="0">
                <a:solidFill>
                  <a:srgbClr val="000000"/>
                </a:solidFill>
                <a:latin typeface="+mj-lt"/>
                <a:ea typeface="+mj-ea"/>
                <a:cs typeface="+mj-cs"/>
              </a:rPr>
            </a:br>
            <a:r>
              <a:rPr lang="en-US" sz="2000" b="1" kern="1200" dirty="0">
                <a:solidFill>
                  <a:srgbClr val="000000"/>
                </a:solidFill>
                <a:latin typeface="+mj-lt"/>
                <a:ea typeface="+mj-ea"/>
                <a:cs typeface="+mj-cs"/>
              </a:rPr>
              <a:t>THANK YOU FOR THE ATTENTION	</a:t>
            </a:r>
            <a:br>
              <a:rPr lang="en-US" sz="2000" b="1" kern="1200" dirty="0">
                <a:solidFill>
                  <a:srgbClr val="000000"/>
                </a:solidFill>
                <a:latin typeface="+mj-lt"/>
                <a:ea typeface="+mj-ea"/>
                <a:cs typeface="+mj-cs"/>
              </a:rPr>
            </a:br>
            <a:r>
              <a:rPr lang="en-US" sz="2000" b="1" kern="1200" dirty="0">
                <a:solidFill>
                  <a:srgbClr val="000000"/>
                </a:solidFill>
                <a:latin typeface="+mj-lt"/>
                <a:ea typeface="+mj-ea"/>
                <a:cs typeface="+mj-cs"/>
              </a:rPr>
              <a:t>READY FOR QUESTION…..</a:t>
            </a:r>
            <a:br>
              <a:rPr lang="en-US" sz="2000" b="1" kern="1200" dirty="0">
                <a:solidFill>
                  <a:srgbClr val="000000"/>
                </a:solidFill>
                <a:latin typeface="+mj-lt"/>
                <a:ea typeface="+mj-ea"/>
                <a:cs typeface="+mj-cs"/>
              </a:rPr>
            </a:br>
            <a:r>
              <a:rPr lang="en-US" sz="2000" b="1" kern="1200" dirty="0">
                <a:solidFill>
                  <a:srgbClr val="000000"/>
                </a:solidFill>
                <a:latin typeface="+mj-lt"/>
                <a:ea typeface="+mj-ea"/>
                <a:cs typeface="+mj-cs"/>
              </a:rPr>
              <a:t/>
            </a:r>
            <a:br>
              <a:rPr lang="en-US" sz="2000" b="1" kern="1200" dirty="0">
                <a:solidFill>
                  <a:srgbClr val="000000"/>
                </a:solidFill>
                <a:latin typeface="+mj-lt"/>
                <a:ea typeface="+mj-ea"/>
                <a:cs typeface="+mj-cs"/>
              </a:rPr>
            </a:br>
            <a:r>
              <a:rPr lang="en-US" sz="2000" b="1" kern="1200" dirty="0">
                <a:solidFill>
                  <a:srgbClr val="000000"/>
                </a:solidFill>
                <a:latin typeface="+mj-lt"/>
                <a:ea typeface="+mj-ea"/>
                <a:cs typeface="+mj-cs"/>
              </a:rPr>
              <a:t>AND IF YOU NEED FURTHER INFORMATION:</a:t>
            </a:r>
            <a:br>
              <a:rPr lang="en-US" sz="2000" b="1" kern="1200" dirty="0">
                <a:solidFill>
                  <a:srgbClr val="000000"/>
                </a:solidFill>
                <a:latin typeface="+mj-lt"/>
                <a:ea typeface="+mj-ea"/>
                <a:cs typeface="+mj-cs"/>
              </a:rPr>
            </a:br>
            <a:r>
              <a:rPr lang="en-US" sz="2000" b="1" kern="1200" dirty="0">
                <a:solidFill>
                  <a:srgbClr val="000000"/>
                </a:solidFill>
                <a:latin typeface="+mj-lt"/>
                <a:ea typeface="+mj-ea"/>
                <a:cs typeface="+mj-cs"/>
              </a:rPr>
              <a:t/>
            </a:r>
            <a:br>
              <a:rPr lang="en-US" sz="2000" b="1" kern="1200" dirty="0">
                <a:solidFill>
                  <a:srgbClr val="000000"/>
                </a:solidFill>
                <a:latin typeface="+mj-lt"/>
                <a:ea typeface="+mj-ea"/>
                <a:cs typeface="+mj-cs"/>
              </a:rPr>
            </a:br>
            <a:r>
              <a:rPr lang="en-US" sz="1600" b="1" kern="1200" dirty="0">
                <a:solidFill>
                  <a:srgbClr val="000000"/>
                </a:solidFill>
                <a:latin typeface="+mj-lt"/>
                <a:ea typeface="+mj-ea"/>
                <a:cs typeface="+mj-cs"/>
                <a:hlinkClick r:id="rId3"/>
              </a:rPr>
              <a:t>FRANCOMARTEGANI@FRANCOMARTEGANI.IT</a:t>
            </a:r>
            <a:r>
              <a:rPr lang="en-US" sz="1600" b="1" kern="1200" dirty="0">
                <a:solidFill>
                  <a:srgbClr val="000000"/>
                </a:solidFill>
                <a:latin typeface="+mj-lt"/>
                <a:ea typeface="+mj-ea"/>
                <a:cs typeface="+mj-cs"/>
              </a:rPr>
              <a:t/>
            </a:r>
            <a:br>
              <a:rPr lang="en-US" sz="1600" b="1" kern="1200" dirty="0">
                <a:solidFill>
                  <a:srgbClr val="000000"/>
                </a:solidFill>
                <a:latin typeface="+mj-lt"/>
                <a:ea typeface="+mj-ea"/>
                <a:cs typeface="+mj-cs"/>
              </a:rPr>
            </a:br>
            <a:r>
              <a:rPr lang="en-US" sz="1600" b="1" kern="1200" dirty="0">
                <a:solidFill>
                  <a:srgbClr val="000000"/>
                </a:solidFill>
                <a:latin typeface="+mj-lt"/>
                <a:ea typeface="+mj-ea"/>
                <a:cs typeface="+mj-cs"/>
                <a:hlinkClick r:id="rId4"/>
              </a:rPr>
              <a:t>A.GIORDANO@FRANCOMARTEGANI.IT</a:t>
            </a:r>
            <a:r>
              <a:rPr lang="en-US" sz="1600" b="1" kern="1200" dirty="0">
                <a:solidFill>
                  <a:srgbClr val="000000"/>
                </a:solidFill>
                <a:latin typeface="+mj-lt"/>
                <a:ea typeface="+mj-ea"/>
                <a:cs typeface="+mj-cs"/>
              </a:rPr>
              <a:t/>
            </a:r>
            <a:br>
              <a:rPr lang="en-US" sz="1600" b="1" kern="1200" dirty="0">
                <a:solidFill>
                  <a:srgbClr val="000000"/>
                </a:solidFill>
                <a:latin typeface="+mj-lt"/>
                <a:ea typeface="+mj-ea"/>
                <a:cs typeface="+mj-cs"/>
              </a:rPr>
            </a:br>
            <a:endParaRPr lang="en-US" sz="800" b="1" kern="1200" dirty="0">
              <a:solidFill>
                <a:srgbClr val="000000"/>
              </a:solidFill>
              <a:latin typeface="+mj-lt"/>
              <a:ea typeface="+mj-ea"/>
              <a:cs typeface="+mj-cs"/>
            </a:endParaRPr>
          </a:p>
        </p:txBody>
      </p:sp>
      <p:sp>
        <p:nvSpPr>
          <p:cNvPr id="16"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Segnaposto numero diapositiva 4"/>
          <p:cNvSpPr>
            <a:spLocks noGrp="1"/>
          </p:cNvSpPr>
          <p:nvPr>
            <p:ph type="sldNum" sz="quarter" idx="12"/>
          </p:nvPr>
        </p:nvSpPr>
        <p:spPr>
          <a:xfrm>
            <a:off x="8119448" y="5525027"/>
            <a:ext cx="428046" cy="235550"/>
          </a:xfrm>
        </p:spPr>
        <p:txBody>
          <a:bodyPr vert="horz" lIns="91440" tIns="45720" rIns="91440" bIns="45720" rtlCol="0" anchor="ctr">
            <a:normAutofit/>
          </a:bodyPr>
          <a:lstStyle/>
          <a:p>
            <a:pPr>
              <a:spcAft>
                <a:spcPts val="600"/>
              </a:spcAft>
            </a:pPr>
            <a:fld id="{36BECA78-4670-4719-821E-EC137B6C31F5}" type="slidenum">
              <a:rPr lang="en-US" sz="825">
                <a:solidFill>
                  <a:srgbClr val="898989"/>
                </a:solidFill>
              </a:rPr>
              <a:pPr>
                <a:spcAft>
                  <a:spcPts val="600"/>
                </a:spcAft>
              </a:pPr>
              <a:t>20</a:t>
            </a:fld>
            <a:endParaRPr lang="en-US" sz="825">
              <a:solidFill>
                <a:srgbClr val="898989"/>
              </a:solidFill>
            </a:endParaRPr>
          </a:p>
        </p:txBody>
      </p:sp>
      <p:pic>
        <p:nvPicPr>
          <p:cNvPr id="7" name="Immagine 6"/>
          <p:cNvPicPr>
            <a:picLocks noChangeAspect="1"/>
          </p:cNvPicPr>
          <p:nvPr/>
        </p:nvPicPr>
        <p:blipFill>
          <a:blip r:embed="rId5"/>
          <a:stretch>
            <a:fillRect/>
          </a:stretch>
        </p:blipFill>
        <p:spPr>
          <a:xfrm>
            <a:off x="5424681" y="4145697"/>
            <a:ext cx="3463967" cy="588873"/>
          </a:xfrm>
          <a:prstGeom prst="rect">
            <a:avLst/>
          </a:prstGeom>
        </p:spPr>
      </p:pic>
    </p:spTree>
    <p:extLst>
      <p:ext uri="{BB962C8B-B14F-4D97-AF65-F5344CB8AC3E}">
        <p14:creationId xmlns:p14="http://schemas.microsoft.com/office/powerpoint/2010/main" val="380985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7355" y="159545"/>
            <a:ext cx="8229600" cy="490066"/>
          </a:xfrm>
        </p:spPr>
        <p:txBody>
          <a:bodyPr>
            <a:noAutofit/>
          </a:bodyPr>
          <a:lstStyle/>
          <a:p>
            <a:r>
              <a:rPr lang="it-IT" sz="3600" dirty="0">
                <a:solidFill>
                  <a:srgbClr val="0070C0"/>
                </a:solidFill>
              </a:rPr>
              <a:t>Brexit: the </a:t>
            </a:r>
            <a:r>
              <a:rPr lang="it-IT" sz="3600" dirty="0" err="1">
                <a:solidFill>
                  <a:srgbClr val="0070C0"/>
                </a:solidFill>
              </a:rPr>
              <a:t>actual</a:t>
            </a:r>
            <a:r>
              <a:rPr lang="it-IT" sz="3600" dirty="0">
                <a:solidFill>
                  <a:srgbClr val="0070C0"/>
                </a:solidFill>
              </a:rPr>
              <a:t> scenario  </a:t>
            </a:r>
            <a:endParaRPr lang="en-GB" dirty="0"/>
          </a:p>
        </p:txBody>
      </p:sp>
      <p:sp>
        <p:nvSpPr>
          <p:cNvPr id="3" name="Segnaposto contenuto 2"/>
          <p:cNvSpPr>
            <a:spLocks noGrp="1"/>
          </p:cNvSpPr>
          <p:nvPr>
            <p:ph idx="1"/>
          </p:nvPr>
        </p:nvSpPr>
        <p:spPr>
          <a:xfrm>
            <a:off x="457200" y="764704"/>
            <a:ext cx="8229600" cy="5361459"/>
          </a:xfrm>
        </p:spPr>
        <p:txBody>
          <a:bodyPr>
            <a:normAutofit/>
          </a:bodyPr>
          <a:lstStyle/>
          <a:p>
            <a:pPr marL="0" indent="0" algn="ctr">
              <a:buNone/>
            </a:pPr>
            <a:r>
              <a:rPr lang="en-GB" dirty="0">
                <a:solidFill>
                  <a:srgbClr val="0070C0"/>
                </a:solidFill>
              </a:rPr>
              <a:t>but behind-the-scenes talks are ongoing……</a:t>
            </a:r>
          </a:p>
          <a:p>
            <a:pPr marL="0" indent="0" algn="just">
              <a:buNone/>
            </a:pPr>
            <a:endParaRPr lang="it-IT" dirty="0">
              <a:solidFill>
                <a:srgbClr val="0070C0"/>
              </a:solidFill>
            </a:endParaRPr>
          </a:p>
          <a:p>
            <a:pPr marL="0" indent="0" algn="just">
              <a:buNone/>
            </a:pPr>
            <a:endParaRPr lang="it-IT" dirty="0">
              <a:solidFill>
                <a:srgbClr val="0070C0"/>
              </a:solidFill>
            </a:endParaRPr>
          </a:p>
          <a:p>
            <a:pPr marL="0" indent="0" algn="just">
              <a:buNone/>
            </a:pPr>
            <a:endParaRPr lang="it-IT"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3</a:t>
            </a:fld>
            <a:endParaRPr lang="it-IT"/>
          </a:p>
        </p:txBody>
      </p:sp>
      <p:pic>
        <p:nvPicPr>
          <p:cNvPr id="6" name="Immagine 5"/>
          <p:cNvPicPr>
            <a:picLocks noChangeAspect="1"/>
          </p:cNvPicPr>
          <p:nvPr/>
        </p:nvPicPr>
        <p:blipFill>
          <a:blip r:embed="rId2"/>
          <a:stretch>
            <a:fillRect/>
          </a:stretch>
        </p:blipFill>
        <p:spPr>
          <a:xfrm>
            <a:off x="471629" y="6087136"/>
            <a:ext cx="2560672" cy="438208"/>
          </a:xfrm>
          <a:prstGeom prst="rect">
            <a:avLst/>
          </a:prstGeom>
        </p:spPr>
      </p:pic>
      <p:pic>
        <p:nvPicPr>
          <p:cNvPr id="4" name="Immagine 3">
            <a:extLst>
              <a:ext uri="{FF2B5EF4-FFF2-40B4-BE49-F238E27FC236}">
                <a16:creationId xmlns:a16="http://schemas.microsoft.com/office/drawing/2014/main" xmlns="" id="{1225F5C3-F999-494C-8E7E-621C5260F1E7}"/>
              </a:ext>
            </a:extLst>
          </p:cNvPr>
          <p:cNvPicPr>
            <a:picLocks noChangeAspect="1"/>
          </p:cNvPicPr>
          <p:nvPr/>
        </p:nvPicPr>
        <p:blipFill>
          <a:blip r:embed="rId3"/>
          <a:stretch>
            <a:fillRect/>
          </a:stretch>
        </p:blipFill>
        <p:spPr>
          <a:xfrm>
            <a:off x="1115615" y="1484784"/>
            <a:ext cx="6912767" cy="3888432"/>
          </a:xfrm>
          <a:prstGeom prst="rect">
            <a:avLst/>
          </a:prstGeom>
        </p:spPr>
      </p:pic>
    </p:spTree>
    <p:extLst>
      <p:ext uri="{BB962C8B-B14F-4D97-AF65-F5344CB8AC3E}">
        <p14:creationId xmlns:p14="http://schemas.microsoft.com/office/powerpoint/2010/main" val="13118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7355" y="159545"/>
            <a:ext cx="8229600" cy="490066"/>
          </a:xfrm>
        </p:spPr>
        <p:txBody>
          <a:bodyPr>
            <a:noAutofit/>
          </a:bodyPr>
          <a:lstStyle/>
          <a:p>
            <a:r>
              <a:rPr lang="it-IT" sz="3600" dirty="0">
                <a:solidFill>
                  <a:srgbClr val="0070C0"/>
                </a:solidFill>
              </a:rPr>
              <a:t> The </a:t>
            </a:r>
            <a:r>
              <a:rPr lang="it-IT" sz="3600" dirty="0" err="1">
                <a:solidFill>
                  <a:srgbClr val="0070C0"/>
                </a:solidFill>
              </a:rPr>
              <a:t>withdrawal</a:t>
            </a:r>
            <a:r>
              <a:rPr lang="it-IT" sz="3600" dirty="0">
                <a:solidFill>
                  <a:srgbClr val="0070C0"/>
                </a:solidFill>
              </a:rPr>
              <a:t> agreement  </a:t>
            </a:r>
            <a:endParaRPr lang="en-GB" dirty="0"/>
          </a:p>
        </p:txBody>
      </p:sp>
      <p:sp>
        <p:nvSpPr>
          <p:cNvPr id="3" name="Segnaposto contenuto 2"/>
          <p:cNvSpPr>
            <a:spLocks noGrp="1"/>
          </p:cNvSpPr>
          <p:nvPr>
            <p:ph idx="1"/>
          </p:nvPr>
        </p:nvSpPr>
        <p:spPr>
          <a:xfrm>
            <a:off x="179511" y="649611"/>
            <a:ext cx="8712969" cy="6048843"/>
          </a:xfrm>
        </p:spPr>
        <p:txBody>
          <a:bodyPr>
            <a:normAutofit fontScale="55000" lnSpcReduction="20000"/>
          </a:bodyPr>
          <a:lstStyle/>
          <a:p>
            <a:pPr marL="0" indent="0" algn="just">
              <a:buNone/>
            </a:pPr>
            <a:r>
              <a:rPr lang="it-IT" b="1" dirty="0">
                <a:solidFill>
                  <a:srgbClr val="0070C0"/>
                </a:solidFill>
              </a:rPr>
              <a:t>Brexit Plan </a:t>
            </a:r>
            <a:r>
              <a:rPr lang="it-IT" b="1" dirty="0" err="1">
                <a:solidFill>
                  <a:srgbClr val="0070C0"/>
                </a:solidFill>
              </a:rPr>
              <a:t>Summary</a:t>
            </a:r>
            <a:endParaRPr lang="it-IT" dirty="0">
              <a:solidFill>
                <a:srgbClr val="0070C0"/>
              </a:solidFill>
            </a:endParaRPr>
          </a:p>
          <a:p>
            <a:pPr marL="0" indent="0" algn="just">
              <a:buNone/>
            </a:pPr>
            <a:r>
              <a:rPr lang="en-GB" dirty="0">
                <a:solidFill>
                  <a:srgbClr val="0070C0"/>
                </a:solidFill>
              </a:rPr>
              <a:t>The agreement between UK and EU that must be approved by UK Parliament has two parts. One is the binding withdrawal agreement. The other is a non-binding set of principles to guide future negotiations.</a:t>
            </a:r>
          </a:p>
          <a:p>
            <a:pPr marL="0" indent="0" algn="just">
              <a:buNone/>
            </a:pPr>
            <a:endParaRPr lang="it-IT" dirty="0">
              <a:solidFill>
                <a:srgbClr val="0070C0"/>
              </a:solidFill>
            </a:endParaRPr>
          </a:p>
          <a:p>
            <a:pPr marL="0" indent="0" algn="just">
              <a:buNone/>
            </a:pPr>
            <a:r>
              <a:rPr lang="en-GB" b="1" dirty="0">
                <a:solidFill>
                  <a:srgbClr val="0070C0"/>
                </a:solidFill>
              </a:rPr>
              <a:t>Transition</a:t>
            </a:r>
          </a:p>
          <a:p>
            <a:pPr marL="0" indent="0" algn="just">
              <a:buNone/>
            </a:pPr>
            <a:r>
              <a:rPr lang="en-GB" dirty="0">
                <a:solidFill>
                  <a:srgbClr val="0070C0"/>
                </a:solidFill>
              </a:rPr>
              <a:t>The transition period (which the UK government calls "implementation period“) begins on 29 March 2019 and lasts until 31 December 2020.</a:t>
            </a:r>
          </a:p>
          <a:p>
            <a:pPr marL="0" indent="0" algn="just">
              <a:buNone/>
            </a:pPr>
            <a:r>
              <a:rPr lang="en-GB" dirty="0">
                <a:solidFill>
                  <a:srgbClr val="0070C0"/>
                </a:solidFill>
              </a:rPr>
              <a:t>The draft withdrawal agreement says the transition can be extended, but only for a period of one or two years (in other words up to the end of 2022 at most).</a:t>
            </a:r>
          </a:p>
          <a:p>
            <a:pPr marL="0" indent="0" algn="just">
              <a:buNone/>
            </a:pPr>
            <a:r>
              <a:rPr lang="en-GB" dirty="0">
                <a:solidFill>
                  <a:srgbClr val="0070C0"/>
                </a:solidFill>
              </a:rPr>
              <a:t>Both the UK and EU must agree to any extension and the decision must be taken before 1 July 2020.</a:t>
            </a:r>
          </a:p>
          <a:p>
            <a:pPr marL="0" indent="0" algn="just">
              <a:buNone/>
            </a:pPr>
            <a:r>
              <a:rPr lang="en-GB" dirty="0">
                <a:solidFill>
                  <a:srgbClr val="0070C0"/>
                </a:solidFill>
              </a:rPr>
              <a:t>Under the plan, the UK remains within a "</a:t>
            </a:r>
            <a:r>
              <a:rPr lang="en-GB" b="1" dirty="0">
                <a:solidFill>
                  <a:srgbClr val="0070C0"/>
                </a:solidFill>
              </a:rPr>
              <a:t>customs union</a:t>
            </a:r>
            <a:r>
              <a:rPr lang="en-GB" dirty="0">
                <a:solidFill>
                  <a:srgbClr val="0070C0"/>
                </a:solidFill>
              </a:rPr>
              <a:t>" with the EU for an unspecified period.</a:t>
            </a:r>
          </a:p>
          <a:p>
            <a:pPr marL="0" indent="0" algn="just">
              <a:buNone/>
            </a:pPr>
            <a:endParaRPr lang="en-GB" dirty="0">
              <a:solidFill>
                <a:srgbClr val="0070C0"/>
              </a:solidFill>
            </a:endParaRPr>
          </a:p>
          <a:p>
            <a:pPr marL="0" indent="0" algn="just">
              <a:buNone/>
            </a:pPr>
            <a:r>
              <a:rPr lang="en-GB" u="sng" dirty="0">
                <a:solidFill>
                  <a:srgbClr val="0070C0"/>
                </a:solidFill>
              </a:rPr>
              <a:t>The UK retains complete access to capital</a:t>
            </a:r>
            <a:r>
              <a:rPr lang="en-GB" dirty="0">
                <a:solidFill>
                  <a:srgbClr val="0070C0"/>
                </a:solidFill>
              </a:rPr>
              <a:t>. The 3 million European nationals living in the U.K. can continue to live and work in the country without work visas. The 1.3 million U.K. citizens can continue to do the same in the EU.</a:t>
            </a:r>
          </a:p>
          <a:p>
            <a:pPr marL="0" indent="0" algn="just">
              <a:buNone/>
            </a:pPr>
            <a:endParaRPr lang="en-GB" dirty="0">
              <a:solidFill>
                <a:srgbClr val="0070C0"/>
              </a:solidFill>
            </a:endParaRPr>
          </a:p>
          <a:p>
            <a:pPr marL="0" indent="0" algn="just">
              <a:buNone/>
            </a:pPr>
            <a:r>
              <a:rPr lang="en-GB" u="sng" dirty="0">
                <a:solidFill>
                  <a:srgbClr val="0070C0"/>
                </a:solidFill>
              </a:rPr>
              <a:t>The U.K. would also abide by the European Court of Judgment and EU laws</a:t>
            </a:r>
            <a:r>
              <a:rPr lang="en-GB" dirty="0">
                <a:solidFill>
                  <a:srgbClr val="0070C0"/>
                </a:solidFill>
              </a:rPr>
              <a:t>. </a:t>
            </a:r>
          </a:p>
          <a:p>
            <a:pPr marL="0" indent="0" algn="just">
              <a:buNone/>
            </a:pPr>
            <a:r>
              <a:rPr lang="en-GB" dirty="0">
                <a:solidFill>
                  <a:srgbClr val="0070C0"/>
                </a:solidFill>
              </a:rPr>
              <a:t>But, since it's no longer a member of the EU, </a:t>
            </a:r>
            <a:r>
              <a:rPr lang="en-GB" u="sng" dirty="0">
                <a:solidFill>
                  <a:srgbClr val="0070C0"/>
                </a:solidFill>
              </a:rPr>
              <a:t>the UK can no longer vote on the laws</a:t>
            </a:r>
            <a:r>
              <a:rPr lang="en-GB" dirty="0">
                <a:solidFill>
                  <a:srgbClr val="0070C0"/>
                </a:solidFill>
              </a:rPr>
              <a:t>. That is similar to Norway's relationship with the EU. </a:t>
            </a:r>
          </a:p>
        </p:txBody>
      </p:sp>
      <p:sp>
        <p:nvSpPr>
          <p:cNvPr id="5" name="Segnaposto numero diapositiva 4"/>
          <p:cNvSpPr>
            <a:spLocks noGrp="1"/>
          </p:cNvSpPr>
          <p:nvPr>
            <p:ph type="sldNum" sz="quarter" idx="12"/>
          </p:nvPr>
        </p:nvSpPr>
        <p:spPr/>
        <p:txBody>
          <a:bodyPr/>
          <a:lstStyle/>
          <a:p>
            <a:fld id="{36BECA78-4670-4719-821E-EC137B6C31F5}" type="slidenum">
              <a:rPr lang="it-IT" smtClean="0"/>
              <a:t>4</a:t>
            </a:fld>
            <a:endParaRPr lang="it-IT"/>
          </a:p>
        </p:txBody>
      </p:sp>
      <p:pic>
        <p:nvPicPr>
          <p:cNvPr id="6" name="Immagine 5"/>
          <p:cNvPicPr>
            <a:picLocks noChangeAspect="1"/>
          </p:cNvPicPr>
          <p:nvPr/>
        </p:nvPicPr>
        <p:blipFill>
          <a:blip r:embed="rId2"/>
          <a:stretch>
            <a:fillRect/>
          </a:stretch>
        </p:blipFill>
        <p:spPr>
          <a:xfrm>
            <a:off x="323528" y="6283267"/>
            <a:ext cx="2560672" cy="438208"/>
          </a:xfrm>
          <a:prstGeom prst="rect">
            <a:avLst/>
          </a:prstGeom>
        </p:spPr>
      </p:pic>
    </p:spTree>
    <p:extLst>
      <p:ext uri="{BB962C8B-B14F-4D97-AF65-F5344CB8AC3E}">
        <p14:creationId xmlns:p14="http://schemas.microsoft.com/office/powerpoint/2010/main" val="412644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7355" y="159545"/>
            <a:ext cx="8229600" cy="490066"/>
          </a:xfrm>
        </p:spPr>
        <p:txBody>
          <a:bodyPr>
            <a:noAutofit/>
          </a:bodyPr>
          <a:lstStyle/>
          <a:p>
            <a:r>
              <a:rPr lang="it-IT" sz="3600" dirty="0">
                <a:solidFill>
                  <a:srgbClr val="0070C0"/>
                </a:solidFill>
              </a:rPr>
              <a:t> The </a:t>
            </a:r>
            <a:r>
              <a:rPr lang="it-IT" sz="3600" dirty="0" err="1">
                <a:solidFill>
                  <a:srgbClr val="0070C0"/>
                </a:solidFill>
              </a:rPr>
              <a:t>withdrawal</a:t>
            </a:r>
            <a:r>
              <a:rPr lang="it-IT" sz="3600" dirty="0">
                <a:solidFill>
                  <a:srgbClr val="0070C0"/>
                </a:solidFill>
              </a:rPr>
              <a:t> agreement  </a:t>
            </a:r>
            <a:endParaRPr lang="en-GB" dirty="0"/>
          </a:p>
        </p:txBody>
      </p:sp>
      <p:sp>
        <p:nvSpPr>
          <p:cNvPr id="3" name="Segnaposto contenuto 2"/>
          <p:cNvSpPr>
            <a:spLocks noGrp="1"/>
          </p:cNvSpPr>
          <p:nvPr>
            <p:ph idx="1"/>
          </p:nvPr>
        </p:nvSpPr>
        <p:spPr>
          <a:xfrm>
            <a:off x="179512" y="632070"/>
            <a:ext cx="8712968" cy="5724280"/>
          </a:xfrm>
        </p:spPr>
        <p:txBody>
          <a:bodyPr>
            <a:normAutofit fontScale="47500" lnSpcReduction="20000"/>
          </a:bodyPr>
          <a:lstStyle/>
          <a:p>
            <a:pPr marL="0" indent="0" algn="just">
              <a:buNone/>
            </a:pPr>
            <a:r>
              <a:rPr lang="en-GB" b="1" dirty="0">
                <a:solidFill>
                  <a:srgbClr val="0070C0"/>
                </a:solidFill>
              </a:rPr>
              <a:t>The Northern Ireland issue</a:t>
            </a:r>
          </a:p>
          <a:p>
            <a:pPr marL="0" indent="0" algn="just">
              <a:buNone/>
            </a:pPr>
            <a:r>
              <a:rPr lang="en-GB" dirty="0">
                <a:solidFill>
                  <a:srgbClr val="0070C0"/>
                </a:solidFill>
              </a:rPr>
              <a:t>Since the U.K. remains in the EU customs union, it prevents a "hard border" between northern and southern Ireland. Northern Ireland is part of the U.K. and southern Ireland is an independent country and a member of the EU. </a:t>
            </a:r>
          </a:p>
          <a:p>
            <a:pPr marL="0" indent="0" algn="just">
              <a:buNone/>
            </a:pPr>
            <a:r>
              <a:rPr lang="en-GB" dirty="0">
                <a:solidFill>
                  <a:srgbClr val="0070C0"/>
                </a:solidFill>
              </a:rPr>
              <a:t>Until 1998, this was a militarized border due to sectarian violence that left more than 3,500 people dead. But once the transitional period is over, this issue must again be confronted. </a:t>
            </a:r>
          </a:p>
          <a:p>
            <a:pPr marL="0" indent="0" algn="just">
              <a:buNone/>
            </a:pPr>
            <a:endParaRPr lang="en-GB" dirty="0">
              <a:solidFill>
                <a:srgbClr val="0070C0"/>
              </a:solidFill>
            </a:endParaRPr>
          </a:p>
          <a:p>
            <a:pPr marL="0" indent="0" algn="just">
              <a:buNone/>
            </a:pPr>
            <a:r>
              <a:rPr lang="en-GB" b="1" dirty="0">
                <a:solidFill>
                  <a:srgbClr val="0070C0"/>
                </a:solidFill>
              </a:rPr>
              <a:t>The “</a:t>
            </a:r>
            <a:r>
              <a:rPr lang="en-GB" b="1" dirty="0" err="1">
                <a:solidFill>
                  <a:srgbClr val="0070C0"/>
                </a:solidFill>
              </a:rPr>
              <a:t>divorse</a:t>
            </a:r>
            <a:r>
              <a:rPr lang="en-GB" b="1" dirty="0">
                <a:solidFill>
                  <a:srgbClr val="0070C0"/>
                </a:solidFill>
              </a:rPr>
              <a:t> bill” to pay</a:t>
            </a:r>
          </a:p>
          <a:p>
            <a:pPr marL="0" indent="0" algn="just">
              <a:buNone/>
            </a:pPr>
            <a:endParaRPr lang="en-GB" dirty="0">
              <a:solidFill>
                <a:srgbClr val="0070C0"/>
              </a:solidFill>
            </a:endParaRPr>
          </a:p>
          <a:p>
            <a:pPr marL="0" indent="0" algn="just">
              <a:buNone/>
            </a:pPr>
            <a:r>
              <a:rPr lang="en-GB" dirty="0">
                <a:solidFill>
                  <a:srgbClr val="0070C0"/>
                </a:solidFill>
              </a:rPr>
              <a:t>The U.K. will pay a 50.7 billion euro "divorce bill." It </a:t>
            </a:r>
            <a:r>
              <a:rPr lang="en-GB" dirty="0" err="1">
                <a:solidFill>
                  <a:srgbClr val="0070C0"/>
                </a:solidFill>
              </a:rPr>
              <a:t>fulfills</a:t>
            </a:r>
            <a:r>
              <a:rPr lang="en-GB" dirty="0">
                <a:solidFill>
                  <a:srgbClr val="0070C0"/>
                </a:solidFill>
              </a:rPr>
              <a:t> any remaining financial commitments.</a:t>
            </a:r>
          </a:p>
          <a:p>
            <a:pPr marL="0" indent="0" algn="just">
              <a:buNone/>
            </a:pPr>
            <a:endParaRPr lang="en-GB" dirty="0">
              <a:solidFill>
                <a:srgbClr val="0070C0"/>
              </a:solidFill>
            </a:endParaRPr>
          </a:p>
          <a:p>
            <a:pPr marL="0" indent="0" algn="just">
              <a:buNone/>
            </a:pPr>
            <a:r>
              <a:rPr lang="en-GB" dirty="0">
                <a:solidFill>
                  <a:srgbClr val="0070C0"/>
                </a:solidFill>
              </a:rPr>
              <a:t>The deal would keep the U.K. in the single market for trade while allowing it to restrict immigrants. </a:t>
            </a:r>
          </a:p>
          <a:p>
            <a:pPr marL="0" indent="0" algn="just">
              <a:buNone/>
            </a:pPr>
            <a:r>
              <a:rPr lang="en-GB" dirty="0">
                <a:solidFill>
                  <a:srgbClr val="0070C0"/>
                </a:solidFill>
              </a:rPr>
              <a:t>In return, the U.K. must abide by all EU environmental, social, and customs rule. The deal is what the British dependency of Jersey already has. It would avoid borders between Northern Ireland and the U.K. or Ireland.</a:t>
            </a:r>
          </a:p>
          <a:p>
            <a:pPr marL="0" indent="0" algn="just">
              <a:buNone/>
            </a:pPr>
            <a:endParaRPr lang="en-GB" dirty="0">
              <a:solidFill>
                <a:srgbClr val="0070C0"/>
              </a:solidFill>
            </a:endParaRPr>
          </a:p>
          <a:p>
            <a:pPr marL="0" indent="0" algn="just">
              <a:buNone/>
            </a:pPr>
            <a:r>
              <a:rPr lang="en-GB" dirty="0">
                <a:solidFill>
                  <a:srgbClr val="0070C0"/>
                </a:solidFill>
              </a:rPr>
              <a:t>If the deal had been approved by Parliament, then the U.K. and EU would draft a detailed trade declaration. </a:t>
            </a:r>
          </a:p>
          <a:p>
            <a:pPr marL="0" indent="0" algn="just">
              <a:buNone/>
            </a:pPr>
            <a:r>
              <a:rPr lang="en-GB" dirty="0">
                <a:solidFill>
                  <a:srgbClr val="0070C0"/>
                </a:solidFill>
              </a:rPr>
              <a:t>Any plan must then be approved by the European Council, the 20 EU countries with 65 percent of the population, and the European and U.K. Parliaments.</a:t>
            </a:r>
          </a:p>
          <a:p>
            <a:pPr marL="0" indent="0" algn="just">
              <a:buNone/>
            </a:pPr>
            <a:endParaRPr lang="en-GB" dirty="0">
              <a:solidFill>
                <a:srgbClr val="0070C0"/>
              </a:solidFill>
            </a:endParaRPr>
          </a:p>
          <a:p>
            <a:pPr marL="0" indent="0" algn="just">
              <a:buNone/>
            </a:pPr>
            <a:r>
              <a:rPr lang="en-GB" dirty="0">
                <a:solidFill>
                  <a:srgbClr val="0070C0"/>
                </a:solidFill>
              </a:rPr>
              <a:t>Once those major hurdles were overcome, then the U.K. would copy the EU laws into its laws, which can later be amended or repealed.</a:t>
            </a:r>
          </a:p>
        </p:txBody>
      </p:sp>
      <p:sp>
        <p:nvSpPr>
          <p:cNvPr id="5" name="Segnaposto numero diapositiva 4"/>
          <p:cNvSpPr>
            <a:spLocks noGrp="1"/>
          </p:cNvSpPr>
          <p:nvPr>
            <p:ph type="sldNum" sz="quarter" idx="12"/>
          </p:nvPr>
        </p:nvSpPr>
        <p:spPr/>
        <p:txBody>
          <a:bodyPr/>
          <a:lstStyle/>
          <a:p>
            <a:fld id="{36BECA78-4670-4719-821E-EC137B6C31F5}" type="slidenum">
              <a:rPr lang="it-IT" smtClean="0"/>
              <a:t>5</a:t>
            </a:fld>
            <a:endParaRPr lang="it-IT"/>
          </a:p>
        </p:txBody>
      </p:sp>
      <p:pic>
        <p:nvPicPr>
          <p:cNvPr id="6" name="Immagine 5"/>
          <p:cNvPicPr>
            <a:picLocks noChangeAspect="1"/>
          </p:cNvPicPr>
          <p:nvPr/>
        </p:nvPicPr>
        <p:blipFill>
          <a:blip r:embed="rId2"/>
          <a:stretch>
            <a:fillRect/>
          </a:stretch>
        </p:blipFill>
        <p:spPr>
          <a:xfrm>
            <a:off x="471629" y="6087136"/>
            <a:ext cx="2560672" cy="438208"/>
          </a:xfrm>
          <a:prstGeom prst="rect">
            <a:avLst/>
          </a:prstGeom>
        </p:spPr>
      </p:pic>
    </p:spTree>
    <p:extLst>
      <p:ext uri="{BB962C8B-B14F-4D97-AF65-F5344CB8AC3E}">
        <p14:creationId xmlns:p14="http://schemas.microsoft.com/office/powerpoint/2010/main" val="339749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260648"/>
            <a:ext cx="8928992" cy="5971802"/>
          </a:xfrm>
        </p:spPr>
        <p:txBody>
          <a:bodyPr>
            <a:normAutofit/>
          </a:bodyPr>
          <a:lstStyle/>
          <a:p>
            <a:pPr marL="800100" lvl="1">
              <a:buFontTx/>
              <a:buChar char="-"/>
            </a:pPr>
            <a:endParaRPr lang="it-IT" sz="2500" dirty="0">
              <a:solidFill>
                <a:srgbClr val="0070C0"/>
              </a:solidFill>
            </a:endParaRPr>
          </a:p>
          <a:p>
            <a:pPr marL="800100" lvl="1">
              <a:buFontTx/>
              <a:buChar char="-"/>
            </a:pPr>
            <a:endParaRPr lang="it-IT" sz="2500" dirty="0">
              <a:solidFill>
                <a:srgbClr val="0070C0"/>
              </a:solidFill>
            </a:endParaRPr>
          </a:p>
          <a:p>
            <a:pPr marL="800100" lvl="1">
              <a:buFontTx/>
              <a:buChar char="-"/>
            </a:pPr>
            <a:endParaRPr lang="it-IT" sz="2500" dirty="0">
              <a:solidFill>
                <a:srgbClr val="0070C0"/>
              </a:solidFill>
            </a:endParaRPr>
          </a:p>
          <a:p>
            <a:pPr marL="514350" lvl="1" indent="0" algn="ctr">
              <a:buNone/>
            </a:pPr>
            <a:endParaRPr lang="it-IT" sz="6000" dirty="0">
              <a:solidFill>
                <a:srgbClr val="0070C0"/>
              </a:solidFill>
            </a:endParaRPr>
          </a:p>
          <a:p>
            <a:pPr marL="57150" indent="0">
              <a:buNone/>
            </a:pPr>
            <a:endParaRPr lang="it-IT" sz="20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marL="0" indent="0" algn="ctr">
              <a:buNone/>
            </a:pPr>
            <a:endParaRPr lang="it-IT"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6</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pic>
        <p:nvPicPr>
          <p:cNvPr id="2" name="Immagine 1">
            <a:extLst>
              <a:ext uri="{FF2B5EF4-FFF2-40B4-BE49-F238E27FC236}">
                <a16:creationId xmlns:a16="http://schemas.microsoft.com/office/drawing/2014/main" xmlns="" id="{00C36E24-4DD8-472B-8375-248105D5DCD4}"/>
              </a:ext>
            </a:extLst>
          </p:cNvPr>
          <p:cNvPicPr>
            <a:picLocks noChangeAspect="1"/>
          </p:cNvPicPr>
          <p:nvPr/>
        </p:nvPicPr>
        <p:blipFill>
          <a:blip r:embed="rId4"/>
          <a:stretch>
            <a:fillRect/>
          </a:stretch>
        </p:blipFill>
        <p:spPr>
          <a:xfrm>
            <a:off x="369728" y="625550"/>
            <a:ext cx="8018696" cy="5349489"/>
          </a:xfrm>
          <a:prstGeom prst="rect">
            <a:avLst/>
          </a:prstGeom>
        </p:spPr>
      </p:pic>
    </p:spTree>
    <p:extLst>
      <p:ext uri="{BB962C8B-B14F-4D97-AF65-F5344CB8AC3E}">
        <p14:creationId xmlns:p14="http://schemas.microsoft.com/office/powerpoint/2010/main" val="296846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7</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261902" y="643974"/>
            <a:ext cx="8928992" cy="5570052"/>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gn="just">
              <a:buNone/>
            </a:pPr>
            <a:endParaRPr lang="it-IT" sz="8000" dirty="0">
              <a:solidFill>
                <a:srgbClr val="0070C0"/>
              </a:solidFill>
            </a:endParaRPr>
          </a:p>
          <a:p>
            <a:pPr marL="514350" lvl="1" indent="0" algn="just">
              <a:buNone/>
            </a:pPr>
            <a:r>
              <a:rPr lang="en-GB" sz="8000" dirty="0">
                <a:solidFill>
                  <a:srgbClr val="0070C0"/>
                </a:solidFill>
              </a:rPr>
              <a:t>UK IPO will continue to protect all existing registered EUTM, RCD and Unregistered Community Designs as UK leave the EU. </a:t>
            </a:r>
          </a:p>
          <a:p>
            <a:pPr marL="514350" lvl="1" indent="0" algn="just">
              <a:buNone/>
            </a:pPr>
            <a:r>
              <a:rPr lang="en-GB" sz="8000" dirty="0">
                <a:solidFill>
                  <a:srgbClr val="0070C0"/>
                </a:solidFill>
              </a:rPr>
              <a:t>UK IPO will create over 1.7 million comparable UK rights, which will be granted automatically and </a:t>
            </a:r>
            <a:r>
              <a:rPr lang="en-GB" sz="8000" b="1" dirty="0">
                <a:solidFill>
                  <a:srgbClr val="0070C0"/>
                </a:solidFill>
              </a:rPr>
              <a:t>free-of-charge</a:t>
            </a:r>
            <a:r>
              <a:rPr lang="en-GB" sz="8000" dirty="0">
                <a:solidFill>
                  <a:srgbClr val="0070C0"/>
                </a:solidFill>
              </a:rPr>
              <a:t>.</a:t>
            </a:r>
          </a:p>
          <a:p>
            <a:pPr marL="514350" lvl="1" indent="0" algn="just">
              <a:buNone/>
            </a:pPr>
            <a:endParaRPr lang="it-IT" sz="8000" dirty="0">
              <a:solidFill>
                <a:srgbClr val="0070C0"/>
              </a:solidFill>
            </a:endParaRPr>
          </a:p>
          <a:p>
            <a:pPr marL="514350" lvl="1" indent="0" algn="just">
              <a:buNone/>
            </a:pPr>
            <a:r>
              <a:rPr lang="en-GB" sz="8000" dirty="0">
                <a:solidFill>
                  <a:srgbClr val="0070C0"/>
                </a:solidFill>
              </a:rPr>
              <a:t>Accordingly to UK IPO, the UK government has been clear that the Withdrawal Act and any further secondary legislation made under the Act will not aim to make major changes to policy or legislation beyond those which are necessary to ensure the law continues to work properly on day one.</a:t>
            </a:r>
          </a:p>
          <a:p>
            <a:pPr marL="514350" lvl="1" indent="0" algn="just">
              <a:buNone/>
            </a:pPr>
            <a:endParaRPr lang="en-GB" sz="8000" dirty="0">
              <a:solidFill>
                <a:srgbClr val="0070C0"/>
              </a:solidFill>
            </a:endParaRPr>
          </a:p>
          <a:p>
            <a:pPr marL="514350" lvl="1" indent="0" algn="ctr">
              <a:buFont typeface="Arial" pitchFamily="34" charset="0"/>
              <a:buNone/>
            </a:pPr>
            <a:endParaRPr lang="it-IT" sz="8000" dirty="0">
              <a:solidFill>
                <a:srgbClr val="0070C0"/>
              </a:solidFill>
            </a:endParaRPr>
          </a:p>
          <a:p>
            <a:pPr marL="57150" indent="0">
              <a:buFont typeface="Arial" pitchFamily="34" charset="0"/>
              <a:buNone/>
            </a:pPr>
            <a:endParaRPr lang="it-IT" sz="20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marL="0" indent="0" algn="ctr">
              <a:buFont typeface="Arial" pitchFamily="34" charset="0"/>
              <a:buNone/>
            </a:pPr>
            <a:endParaRPr lang="it-IT" dirty="0">
              <a:solidFill>
                <a:srgbClr val="0070C0"/>
              </a:solidFill>
            </a:endParaRPr>
          </a:p>
        </p:txBody>
      </p:sp>
      <p:sp>
        <p:nvSpPr>
          <p:cNvPr id="8" name="Titolo 1">
            <a:extLst>
              <a:ext uri="{FF2B5EF4-FFF2-40B4-BE49-F238E27FC236}">
                <a16:creationId xmlns:a16="http://schemas.microsoft.com/office/drawing/2014/main" xmlns="" id="{25E2C6B7-769A-4176-B5BF-3C251BB45E69}"/>
              </a:ext>
            </a:extLst>
          </p:cNvPr>
          <p:cNvSpPr>
            <a:spLocks noGrp="1"/>
          </p:cNvSpPr>
          <p:nvPr>
            <p:ph type="title"/>
          </p:nvPr>
        </p:nvSpPr>
        <p:spPr>
          <a:xfrm>
            <a:off x="487355" y="159545"/>
            <a:ext cx="8229600" cy="490066"/>
          </a:xfrm>
        </p:spPr>
        <p:txBody>
          <a:bodyPr>
            <a:noAutofit/>
          </a:bodyPr>
          <a:lstStyle/>
          <a:p>
            <a:r>
              <a:rPr lang="it-IT" sz="3600" dirty="0">
                <a:solidFill>
                  <a:srgbClr val="0070C0"/>
                </a:solidFill>
              </a:rPr>
              <a:t>IPR in the </a:t>
            </a:r>
            <a:r>
              <a:rPr lang="it-IT" sz="3600" dirty="0" err="1">
                <a:solidFill>
                  <a:srgbClr val="0070C0"/>
                </a:solidFill>
              </a:rPr>
              <a:t>Withdrawal</a:t>
            </a:r>
            <a:r>
              <a:rPr lang="it-IT" sz="3600" dirty="0">
                <a:solidFill>
                  <a:srgbClr val="0070C0"/>
                </a:solidFill>
              </a:rPr>
              <a:t> Agreement</a:t>
            </a:r>
            <a:endParaRPr lang="en-GB" dirty="0"/>
          </a:p>
        </p:txBody>
      </p:sp>
    </p:spTree>
    <p:extLst>
      <p:ext uri="{BB962C8B-B14F-4D97-AF65-F5344CB8AC3E}">
        <p14:creationId xmlns:p14="http://schemas.microsoft.com/office/powerpoint/2010/main" val="321915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8</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225053" y="649611"/>
            <a:ext cx="8928992" cy="54006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gn="just">
              <a:buNone/>
            </a:pPr>
            <a:endParaRPr lang="en-GB" sz="8000" dirty="0">
              <a:solidFill>
                <a:srgbClr val="0070C0"/>
              </a:solidFill>
            </a:endParaRPr>
          </a:p>
          <a:p>
            <a:pPr marL="514350" lvl="1" indent="0" algn="just">
              <a:buNone/>
            </a:pPr>
            <a:r>
              <a:rPr lang="en-GB" sz="8000" dirty="0">
                <a:solidFill>
                  <a:srgbClr val="0070C0"/>
                </a:solidFill>
              </a:rPr>
              <a:t>The UK government published a </a:t>
            </a:r>
            <a:r>
              <a:rPr lang="en-GB" sz="8000" b="1" dirty="0">
                <a:solidFill>
                  <a:srgbClr val="0070C0"/>
                </a:solidFill>
              </a:rPr>
              <a:t>White Paper </a:t>
            </a:r>
            <a:r>
              <a:rPr lang="en-GB" sz="8000" dirty="0">
                <a:solidFill>
                  <a:srgbClr val="0070C0"/>
                </a:solidFill>
              </a:rPr>
              <a:t>on the Future Relationship between the UK and the EU, setting out an important vision for elements of the </a:t>
            </a:r>
            <a:r>
              <a:rPr lang="en-GB" sz="8000" b="1" u="sng" dirty="0">
                <a:solidFill>
                  <a:srgbClr val="0070C0"/>
                </a:solidFill>
              </a:rPr>
              <a:t>future relationship between the UK and EU on intellectual property</a:t>
            </a:r>
            <a:r>
              <a:rPr lang="en-GB" sz="8000" dirty="0">
                <a:solidFill>
                  <a:srgbClr val="0070C0"/>
                </a:solidFill>
              </a:rPr>
              <a:t>. </a:t>
            </a:r>
          </a:p>
          <a:p>
            <a:pPr marL="514350" lvl="1" indent="0" algn="just">
              <a:buNone/>
            </a:pPr>
            <a:endParaRPr lang="en-GB" sz="8000" dirty="0">
              <a:solidFill>
                <a:srgbClr val="0070C0"/>
              </a:solidFill>
            </a:endParaRPr>
          </a:p>
          <a:p>
            <a:pPr marL="514350" lvl="1" indent="0" algn="just">
              <a:buNone/>
            </a:pPr>
            <a:r>
              <a:rPr lang="en-GB" sz="8000" dirty="0">
                <a:solidFill>
                  <a:srgbClr val="0070C0"/>
                </a:solidFill>
              </a:rPr>
              <a:t>In particular, the White Paper proposes that the </a:t>
            </a:r>
            <a:r>
              <a:rPr lang="en-GB" sz="8000" u="sng" dirty="0">
                <a:solidFill>
                  <a:srgbClr val="0070C0"/>
                </a:solidFill>
              </a:rPr>
              <a:t>UK should continue to participate in the unitary patent system</a:t>
            </a:r>
            <a:r>
              <a:rPr lang="en-GB" sz="8000" dirty="0">
                <a:solidFill>
                  <a:srgbClr val="0070C0"/>
                </a:solidFill>
              </a:rPr>
              <a:t> and the Unified Patent Court that underpins it.</a:t>
            </a:r>
          </a:p>
          <a:p>
            <a:pPr marL="514350" lvl="1" indent="0" algn="just">
              <a:buNone/>
            </a:pPr>
            <a:endParaRPr lang="en-GB" sz="8000" dirty="0">
              <a:solidFill>
                <a:srgbClr val="0070C0"/>
              </a:solidFill>
            </a:endParaRPr>
          </a:p>
          <a:p>
            <a:pPr marL="57150" indent="0">
              <a:buFont typeface="Arial" pitchFamily="34" charset="0"/>
              <a:buNone/>
            </a:pPr>
            <a:endParaRPr lang="it-IT" sz="20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lvl="1">
              <a:buFontTx/>
              <a:buChar char="-"/>
            </a:pPr>
            <a:endParaRPr lang="it-IT" sz="1600" dirty="0">
              <a:solidFill>
                <a:srgbClr val="0070C0"/>
              </a:solidFill>
            </a:endParaRPr>
          </a:p>
          <a:p>
            <a:pPr marL="0" indent="0" algn="ctr">
              <a:buFont typeface="Arial" pitchFamily="34" charset="0"/>
              <a:buNone/>
            </a:pPr>
            <a:endParaRPr lang="it-IT" dirty="0">
              <a:solidFill>
                <a:srgbClr val="0070C0"/>
              </a:solidFill>
            </a:endParaRPr>
          </a:p>
        </p:txBody>
      </p:sp>
      <p:sp>
        <p:nvSpPr>
          <p:cNvPr id="8" name="Titolo 1">
            <a:extLst>
              <a:ext uri="{FF2B5EF4-FFF2-40B4-BE49-F238E27FC236}">
                <a16:creationId xmlns:a16="http://schemas.microsoft.com/office/drawing/2014/main" xmlns="" id="{25E2C6B7-769A-4176-B5BF-3C251BB45E69}"/>
              </a:ext>
            </a:extLst>
          </p:cNvPr>
          <p:cNvSpPr>
            <a:spLocks noGrp="1"/>
          </p:cNvSpPr>
          <p:nvPr>
            <p:ph type="title"/>
          </p:nvPr>
        </p:nvSpPr>
        <p:spPr>
          <a:xfrm>
            <a:off x="295637" y="159545"/>
            <a:ext cx="8229600" cy="490066"/>
          </a:xfrm>
        </p:spPr>
        <p:txBody>
          <a:bodyPr>
            <a:noAutofit/>
          </a:bodyPr>
          <a:lstStyle/>
          <a:p>
            <a:r>
              <a:rPr lang="it-IT" sz="3600" dirty="0">
                <a:solidFill>
                  <a:srgbClr val="0070C0"/>
                </a:solidFill>
              </a:rPr>
              <a:t>IPR in the White Paper</a:t>
            </a:r>
            <a:endParaRPr lang="en-GB" dirty="0"/>
          </a:p>
        </p:txBody>
      </p:sp>
    </p:spTree>
    <p:extLst>
      <p:ext uri="{BB962C8B-B14F-4D97-AF65-F5344CB8AC3E}">
        <p14:creationId xmlns:p14="http://schemas.microsoft.com/office/powerpoint/2010/main" val="92473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12776"/>
            <a:ext cx="8928992" cy="4687138"/>
          </a:xfrm>
        </p:spPr>
        <p:txBody>
          <a:bodyPr>
            <a:normAutofit/>
          </a:bodyPr>
          <a:lstStyle/>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a:p>
            <a:pPr marL="0" indent="0" algn="just">
              <a:buNone/>
            </a:pPr>
            <a:endParaRPr lang="it-IT" sz="3000" b="1" dirty="0">
              <a:solidFill>
                <a:srgbClr val="0070C0"/>
              </a:solidFill>
            </a:endParaRPr>
          </a:p>
        </p:txBody>
      </p:sp>
      <p:sp>
        <p:nvSpPr>
          <p:cNvPr id="5" name="Segnaposto numero diapositiva 4"/>
          <p:cNvSpPr>
            <a:spLocks noGrp="1"/>
          </p:cNvSpPr>
          <p:nvPr>
            <p:ph type="sldNum" sz="quarter" idx="12"/>
          </p:nvPr>
        </p:nvSpPr>
        <p:spPr/>
        <p:txBody>
          <a:bodyPr/>
          <a:lstStyle/>
          <a:p>
            <a:fld id="{36BECA78-4670-4719-821E-EC137B6C31F5}" type="slidenum">
              <a:rPr lang="it-IT" smtClean="0"/>
              <a:t>9</a:t>
            </a:fld>
            <a:endParaRPr lang="it-IT"/>
          </a:p>
        </p:txBody>
      </p:sp>
      <p:pic>
        <p:nvPicPr>
          <p:cNvPr id="6" name="Immagine 5"/>
          <p:cNvPicPr>
            <a:picLocks noChangeAspect="1"/>
          </p:cNvPicPr>
          <p:nvPr/>
        </p:nvPicPr>
        <p:blipFill>
          <a:blip r:embed="rId3"/>
          <a:stretch>
            <a:fillRect/>
          </a:stretch>
        </p:blipFill>
        <p:spPr>
          <a:xfrm>
            <a:off x="471629" y="6087136"/>
            <a:ext cx="2560672" cy="438208"/>
          </a:xfrm>
          <a:prstGeom prst="rect">
            <a:avLst/>
          </a:prstGeom>
        </p:spPr>
      </p:pic>
      <p:sp>
        <p:nvSpPr>
          <p:cNvPr id="7" name="Segnaposto contenuto 2"/>
          <p:cNvSpPr txBox="1">
            <a:spLocks/>
          </p:cNvSpPr>
          <p:nvPr/>
        </p:nvSpPr>
        <p:spPr>
          <a:xfrm>
            <a:off x="-324544" y="859998"/>
            <a:ext cx="8928992" cy="5138004"/>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0" algn="just">
              <a:buNone/>
            </a:pPr>
            <a:r>
              <a:rPr lang="en-GB" sz="8000" b="1" dirty="0">
                <a:solidFill>
                  <a:srgbClr val="0070C0"/>
                </a:solidFill>
              </a:rPr>
              <a:t>Rights of representation</a:t>
            </a:r>
          </a:p>
          <a:p>
            <a:pPr marL="514350" lvl="1" indent="0" algn="just">
              <a:buNone/>
            </a:pPr>
            <a:r>
              <a:rPr lang="en-GB" sz="8000" dirty="0">
                <a:solidFill>
                  <a:srgbClr val="0070C0"/>
                </a:solidFill>
              </a:rPr>
              <a:t>UK practitioners who are representing clients before the CJEU and EUIPO in cases that are pending at the end of the implementation period will be able to continue acting in those cases until their conclusion.</a:t>
            </a:r>
          </a:p>
          <a:p>
            <a:pPr marL="514350" lvl="1" indent="0" algn="just">
              <a:buNone/>
            </a:pPr>
            <a:endParaRPr lang="en-GB" sz="8000" dirty="0">
              <a:solidFill>
                <a:srgbClr val="0070C0"/>
              </a:solidFill>
            </a:endParaRPr>
          </a:p>
          <a:p>
            <a:pPr marL="514350" lvl="1" indent="0" algn="just">
              <a:buNone/>
            </a:pPr>
            <a:r>
              <a:rPr lang="en-GB" sz="8000" dirty="0">
                <a:solidFill>
                  <a:srgbClr val="0070C0"/>
                </a:solidFill>
              </a:rPr>
              <a:t>In the White Paper, the UK government will be seeking to establish a joint practice arrangement whereby UK and EU legal representatives will be able to jointly support clients with cases before EU institutions, including before the EUIPO and the CJEU.</a:t>
            </a:r>
          </a:p>
          <a:p>
            <a:pPr marL="514350" lvl="1" indent="0" algn="just">
              <a:buNone/>
            </a:pPr>
            <a:endParaRPr lang="en-GB" sz="8000" dirty="0">
              <a:solidFill>
                <a:srgbClr val="0070C0"/>
              </a:solidFill>
            </a:endParaRPr>
          </a:p>
          <a:p>
            <a:pPr marL="514350" lvl="1" indent="0" algn="just">
              <a:buNone/>
            </a:pPr>
            <a:endParaRPr lang="en-GB" sz="8000" dirty="0">
              <a:solidFill>
                <a:srgbClr val="0070C0"/>
              </a:solidFill>
            </a:endParaRPr>
          </a:p>
        </p:txBody>
      </p:sp>
      <p:sp>
        <p:nvSpPr>
          <p:cNvPr id="8" name="Titolo 1"/>
          <p:cNvSpPr>
            <a:spLocks noGrp="1"/>
          </p:cNvSpPr>
          <p:nvPr>
            <p:ph type="title"/>
          </p:nvPr>
        </p:nvSpPr>
        <p:spPr>
          <a:xfrm>
            <a:off x="487355" y="159545"/>
            <a:ext cx="8229600" cy="490066"/>
          </a:xfrm>
        </p:spPr>
        <p:txBody>
          <a:bodyPr>
            <a:noAutofit/>
          </a:bodyPr>
          <a:lstStyle/>
          <a:p>
            <a:r>
              <a:rPr lang="it-IT" sz="3600" dirty="0" err="1">
                <a:solidFill>
                  <a:srgbClr val="0070C0"/>
                </a:solidFill>
              </a:rPr>
              <a:t>Reppresentative</a:t>
            </a:r>
            <a:endParaRPr lang="en-GB" dirty="0"/>
          </a:p>
        </p:txBody>
      </p:sp>
    </p:spTree>
    <p:extLst>
      <p:ext uri="{BB962C8B-B14F-4D97-AF65-F5344CB8AC3E}">
        <p14:creationId xmlns:p14="http://schemas.microsoft.com/office/powerpoint/2010/main" val="1831788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1672</TotalTime>
  <Words>2612</Words>
  <Application>Microsoft Office PowerPoint</Application>
  <PresentationFormat>Presentazione su schermo (4:3)</PresentationFormat>
  <Paragraphs>321</Paragraphs>
  <Slides>20</Slides>
  <Notes>14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20</vt:i4>
      </vt:variant>
    </vt:vector>
  </HeadingPairs>
  <TitlesOfParts>
    <vt:vector size="23" baseType="lpstr">
      <vt:lpstr>Arial</vt:lpstr>
      <vt:lpstr>Calibri</vt:lpstr>
      <vt:lpstr>Tema di Office</vt:lpstr>
      <vt:lpstr>    BREXIT What is going to happen to our IP?  MARKPATENT SEMINAR  February 2019      Alberto Giordano  EU TRADEMARK AND DESIGN ATTORNEY  </vt:lpstr>
      <vt:lpstr>Brexit: the actual scenario  </vt:lpstr>
      <vt:lpstr>Brexit: the actual scenario  </vt:lpstr>
      <vt:lpstr> The withdrawal agreement  </vt:lpstr>
      <vt:lpstr> The withdrawal agreement  </vt:lpstr>
      <vt:lpstr>Presentazione standard di PowerPoint</vt:lpstr>
      <vt:lpstr>IPR in the Withdrawal Agreement</vt:lpstr>
      <vt:lpstr>IPR in the White Paper</vt:lpstr>
      <vt:lpstr>Reppresentative</vt:lpstr>
      <vt:lpstr>The «no deal» scenario  </vt:lpstr>
      <vt:lpstr>The «no deal» scenario: TM  and design</vt:lpstr>
      <vt:lpstr>The «no deal» scenario: TM  and design</vt:lpstr>
      <vt:lpstr>The «no deal» scenario: TM  and design</vt:lpstr>
      <vt:lpstr>The «no deal» scenario: TM  and design</vt:lpstr>
      <vt:lpstr>The «no deal» scenario: unregistered design  </vt:lpstr>
      <vt:lpstr>The «no deal» scenario: patent  </vt:lpstr>
      <vt:lpstr>The «no deal» scenario: Unitary Patent</vt:lpstr>
      <vt:lpstr>The «no deal» scenario: exhaustion</vt:lpstr>
      <vt:lpstr>Domain names: .eu</vt:lpstr>
      <vt:lpstr>      THANK YOU FOR THE ATTENTION  READY FOR QUESTION…..  AND IF YOU NEED FURTHER INFORMATION:  FRANCOMARTEGANI@FRANCOMARTEGANI.IT A.GIORDANO@FRANCOMARTEGANI.IT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Alberto Giordano</cp:lastModifiedBy>
  <cp:revision>175</cp:revision>
  <cp:lastPrinted>2017-04-12T10:07:19Z</cp:lastPrinted>
  <dcterms:created xsi:type="dcterms:W3CDTF">2011-03-01T10:15:21Z</dcterms:created>
  <dcterms:modified xsi:type="dcterms:W3CDTF">2019-02-22T00:10:11Z</dcterms:modified>
</cp:coreProperties>
</file>